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notesMasterIdLst>
    <p:notesMasterId r:id="rId27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svg"/><Relationship Id="rId3" Type="http://schemas.openxmlformats.org/officeDocument/2006/relationships/image" Target="../media/image-10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3F2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28876"/>
            <a:ext cx="17602200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spc="144" kern="0" dirty="0">
                <a:solidFill>
                  <a:srgbClr val="EC3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BNSS · UNIT I · SESSION 1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083350" y="2644140"/>
            <a:ext cx="11785531" cy="30556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69110"/>
              </a:lnSpc>
              <a:buNone/>
            </a:pPr>
            <a:r>
              <a:rPr lang="en-US" sz="8100" b="1" spc="-162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Criminal Procedure: Introduction and Foundations</a:t>
            </a:r>
            <a:endParaRPr lang="en-US" sz="8100" dirty="0"/>
          </a:p>
        </p:txBody>
      </p:sp>
      <p:sp>
        <p:nvSpPr>
          <p:cNvPr id="4" name="Text 2"/>
          <p:cNvSpPr/>
          <p:nvPr/>
        </p:nvSpPr>
        <p:spPr>
          <a:xfrm>
            <a:off x="1143000" y="6042660"/>
            <a:ext cx="9399189" cy="1409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9091"/>
              </a:lnSpc>
              <a:buNone/>
            </a:pPr>
            <a:r>
              <a:rPr lang="en-US" sz="285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Substantive law, procedural law and the law of evidence — how BNS, BNSS and BSA relate, and where criminal procedure begins.</a:t>
            </a:r>
            <a:endParaRPr lang="en-US" sz="2850" dirty="0"/>
          </a:p>
        </p:txBody>
      </p:sp>
      <p:sp>
        <p:nvSpPr>
          <p:cNvPr id="5" name="Text 3"/>
          <p:cNvSpPr/>
          <p:nvPr/>
        </p:nvSpPr>
        <p:spPr>
          <a:xfrm>
            <a:off x="1143000" y="8987195"/>
            <a:ext cx="2626054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dirty="0">
                <a:solidFill>
                  <a:srgbClr val="211D1D">
                    <a:alpha val="5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Dr. Jayashri Rajbangshi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3701772" y="8987195"/>
            <a:ext cx="152400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dirty="0">
                <a:solidFill>
                  <a:srgbClr val="211D1D">
                    <a:alpha val="5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3949422" y="8987195"/>
            <a:ext cx="4140053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dirty="0">
                <a:solidFill>
                  <a:srgbClr val="211D1D">
                    <a:alpha val="5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Assistant Professor, J.B. Law College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3F2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28876"/>
            <a:ext cx="17602200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spc="144" kern="0" dirty="0">
                <a:solidFill>
                  <a:srgbClr val="EC3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· WHERE CRIMINAL LAW CAME FROM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09901" y="1876663"/>
            <a:ext cx="17638609" cy="4474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4906"/>
              </a:lnSpc>
              <a:buNone/>
            </a:pPr>
            <a:r>
              <a:rPr lang="en-US" sz="4500" b="1" spc="-67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custom to code, in five steps</a:t>
            </a:r>
            <a:endParaRPr lang="en-US" sz="45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43000" y="2743200"/>
            <a:ext cx="16002000" cy="22860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43000" y="5786676"/>
            <a:ext cx="12412316" cy="11093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76471"/>
              </a:lnSpc>
              <a:buNone/>
            </a:pPr>
            <a:r>
              <a:rPr lang="en-US" sz="180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1860 a Hindu, a Muslim and a British subject could face different rules for the same act — the Law Commission under Lord Macaulay drafted one Penal Code for all of British India, and procedure and evidence followed to enforce it uniformly.</a:t>
            </a:r>
            <a:endParaRPr lang="en-US" sz="18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8987195"/>
            <a:ext cx="2923937" cy="15680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3F2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28876"/>
            <a:ext cx="17602200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spc="144" kern="0" dirty="0">
                <a:solidFill>
                  <a:srgbClr val="EC3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· WHERE CRIMINAL LAW CAME FROM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09901" y="1876663"/>
            <a:ext cx="17638609" cy="4474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4906"/>
              </a:lnSpc>
              <a:buNone/>
            </a:pPr>
            <a:r>
              <a:rPr lang="en-US" sz="4500" b="1" spc="-67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codify crime at all?</a:t>
            </a:r>
            <a:endParaRPr lang="en-US" sz="4500" dirty="0"/>
          </a:p>
        </p:txBody>
      </p:sp>
      <p:sp>
        <p:nvSpPr>
          <p:cNvPr id="4" name="Text 2"/>
          <p:cNvSpPr/>
          <p:nvPr/>
        </p:nvSpPr>
        <p:spPr>
          <a:xfrm>
            <a:off x="929640" y="3219807"/>
            <a:ext cx="12672060" cy="299013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3333"/>
              </a:lnSpc>
              <a:buNone/>
            </a:pPr>
            <a:r>
              <a:rPr lang="en-US" sz="240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1860, criminal law in India varied by region, religion and ruler — no single rule told two people committing the same act what would happen to them.</a:t>
            </a:r>
            <a:endParaRPr lang="en-US" sz="2400" dirty="0"/>
          </a:p>
          <a:p>
            <a:pPr algn="l" indent="0" marL="0">
              <a:lnSpc>
                <a:spcPct val="133333"/>
              </a:lnSpc>
              <a:buNone/>
            </a:pPr>
            <a:r>
              <a:rPr lang="en-US" sz="240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Indian Penal Code, enacted in 1860, gave British India one uniform definition of offences and punishments.</a:t>
            </a:r>
            <a:endParaRPr lang="en-US" sz="2400" dirty="0"/>
          </a:p>
          <a:p>
            <a:pPr algn="l" indent="0" marL="0">
              <a:lnSpc>
                <a:spcPct val="133333"/>
              </a:lnSpc>
              <a:buNone/>
            </a:pPr>
            <a:r>
              <a:rPr lang="en-US" sz="240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uniform code needs a uniform procedure to enforce it — this is why the Code of Criminal Procedure followed, and why the Evidence Act settled how facts are proved in court.</a:t>
            </a:r>
            <a:endParaRPr lang="en-US" sz="24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8987195"/>
            <a:ext cx="2923937" cy="15680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3F2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28876"/>
            <a:ext cx="17602200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spc="144" kern="0" dirty="0">
                <a:solidFill>
                  <a:srgbClr val="EC3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· WHERE CRIMINAL LAW CAME FROM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09901" y="1876663"/>
            <a:ext cx="17638609" cy="4474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4906"/>
              </a:lnSpc>
              <a:buNone/>
            </a:pPr>
            <a:r>
              <a:rPr lang="en-US" sz="4500" b="1" spc="-67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criminal procedure is for</a:t>
            </a:r>
            <a:endParaRPr lang="en-US" sz="4500" dirty="0"/>
          </a:p>
        </p:txBody>
      </p:sp>
      <p:sp>
        <p:nvSpPr>
          <p:cNvPr id="4" name="Text 2"/>
          <p:cNvSpPr/>
          <p:nvPr/>
        </p:nvSpPr>
        <p:spPr>
          <a:xfrm>
            <a:off x="1143000" y="3439239"/>
            <a:ext cx="8298180" cy="2564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7143"/>
              </a:lnSpc>
              <a:buNone/>
            </a:pPr>
            <a:r>
              <a:rPr lang="en-US" sz="2400" b="1" spc="-36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Fair trial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1143000" y="3944898"/>
            <a:ext cx="7770114" cy="66520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2162"/>
              </a:lnSpc>
              <a:buNone/>
            </a:pPr>
            <a:r>
              <a:rPr lang="en-US" sz="195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accused gets a hearing before an impartial court, following a known, public procedure.</a:t>
            </a:r>
            <a:endParaRPr lang="en-US" sz="1950" dirty="0"/>
          </a:p>
        </p:txBody>
      </p:sp>
      <p:sp>
        <p:nvSpPr>
          <p:cNvPr id="6" name="Text 4"/>
          <p:cNvSpPr/>
          <p:nvPr/>
        </p:nvSpPr>
        <p:spPr>
          <a:xfrm>
            <a:off x="9601200" y="3439239"/>
            <a:ext cx="8298180" cy="2564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7143"/>
              </a:lnSpc>
              <a:buNone/>
            </a:pPr>
            <a:r>
              <a:rPr lang="en-US" sz="2400" b="1" spc="-36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Efficient administration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9601200" y="3944898"/>
            <a:ext cx="7770114" cy="66520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2162"/>
              </a:lnSpc>
              <a:buNone/>
            </a:pPr>
            <a:r>
              <a:rPr lang="en-US" sz="195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Crime is investigated and tried without undue delay, so a conviction still means something.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1143000" y="6182439"/>
            <a:ext cx="8298180" cy="2564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7143"/>
              </a:lnSpc>
              <a:buNone/>
            </a:pPr>
            <a:r>
              <a:rPr lang="en-US" sz="2400" b="1" spc="-36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Rights of the accused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1143000" y="6688098"/>
            <a:ext cx="7770114" cy="66520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2162"/>
              </a:lnSpc>
              <a:buNone/>
            </a:pPr>
            <a:r>
              <a:rPr lang="en-US" sz="195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Protection from arbitrary arrest, forced confession and indefinite detention.</a:t>
            </a:r>
            <a:endParaRPr lang="en-US" sz="1950" dirty="0"/>
          </a:p>
        </p:txBody>
      </p:sp>
      <p:sp>
        <p:nvSpPr>
          <p:cNvPr id="10" name="Text 8"/>
          <p:cNvSpPr/>
          <p:nvPr/>
        </p:nvSpPr>
        <p:spPr>
          <a:xfrm>
            <a:off x="9601200" y="6182439"/>
            <a:ext cx="8298180" cy="2564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7143"/>
              </a:lnSpc>
              <a:buNone/>
            </a:pPr>
            <a:r>
              <a:rPr lang="en-US" sz="2400" b="1" spc="-36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Redress for the victim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9601200" y="6688098"/>
            <a:ext cx="7770114" cy="66520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2162"/>
              </a:lnSpc>
              <a:buNone/>
            </a:pPr>
            <a:r>
              <a:rPr lang="en-US" sz="195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route from complaint to conviction — and, increasingly, to compensation.</a:t>
            </a:r>
            <a:endParaRPr lang="en-US" sz="1950" dirty="0"/>
          </a:p>
        </p:txBody>
      </p:sp>
      <p:sp>
        <p:nvSpPr>
          <p:cNvPr id="12" name="Text 10"/>
          <p:cNvSpPr/>
          <p:nvPr/>
        </p:nvSpPr>
        <p:spPr>
          <a:xfrm>
            <a:off x="1143000" y="8072676"/>
            <a:ext cx="2699659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dirty="0">
                <a:solidFill>
                  <a:srgbClr val="211D1D">
                    <a:alpha val="5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← protects the individual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5306437" y="8072676"/>
            <a:ext cx="2022420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dirty="0">
                <a:solidFill>
                  <a:srgbClr val="211D1D">
                    <a:alpha val="5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serves the state →</a:t>
            </a:r>
            <a:endParaRPr lang="en-US" sz="1800" dirty="0"/>
          </a:p>
        </p:txBody>
      </p:sp>
      <p:pic>
        <p:nvPicPr>
          <p:cNvPr id="1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8987195"/>
            <a:ext cx="2923937" cy="15680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EC30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0130" y="3605332"/>
            <a:ext cx="2696516" cy="2095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63830"/>
              </a:lnSpc>
              <a:buNone/>
            </a:pPr>
            <a:r>
              <a:rPr lang="en-US" sz="18000" b="1" spc="-360" kern="0" dirty="0">
                <a:solidFill>
                  <a:srgbClr val="AE1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8000" dirty="0"/>
          </a:p>
        </p:txBody>
      </p:sp>
      <p:sp>
        <p:nvSpPr>
          <p:cNvPr id="3" name="Text 1"/>
          <p:cNvSpPr/>
          <p:nvPr/>
        </p:nvSpPr>
        <p:spPr>
          <a:xfrm>
            <a:off x="1109901" y="6043732"/>
            <a:ext cx="5471743" cy="4474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4906"/>
              </a:lnSpc>
              <a:buNone/>
            </a:pPr>
            <a:r>
              <a:rPr lang="en-US" sz="4500" b="1" spc="-67" kern="0" dirty="0">
                <a:solidFill>
                  <a:srgbClr val="F3F2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Ingredients of Crime</a:t>
            </a:r>
            <a:endParaRPr lang="en-US" sz="4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3F2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28876"/>
            <a:ext cx="17602200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spc="144" kern="0" dirty="0">
                <a:solidFill>
                  <a:srgbClr val="EC3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· INGREDIENTS OF CRIME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09901" y="1876663"/>
            <a:ext cx="17638609" cy="4474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4906"/>
              </a:lnSpc>
              <a:buNone/>
            </a:pPr>
            <a:r>
              <a:rPr lang="en-US" sz="4500" b="1" spc="-67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makes an act a crime?</a:t>
            </a:r>
            <a:endParaRPr lang="en-US" sz="4500" dirty="0"/>
          </a:p>
        </p:txBody>
      </p:sp>
      <p:sp>
        <p:nvSpPr>
          <p:cNvPr id="4" name="Shape 2"/>
          <p:cNvSpPr/>
          <p:nvPr/>
        </p:nvSpPr>
        <p:spPr>
          <a:xfrm>
            <a:off x="1143000" y="3190875"/>
            <a:ext cx="5029200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1143000" y="3435430"/>
            <a:ext cx="5532120" cy="2564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7143"/>
              </a:lnSpc>
              <a:buNone/>
            </a:pPr>
            <a:r>
              <a:rPr lang="en-US" sz="2400" b="1" spc="-36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Actus reus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143000" y="3941088"/>
            <a:ext cx="5180076" cy="112240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2162"/>
              </a:lnSpc>
              <a:buNone/>
            </a:pPr>
            <a:r>
              <a:rPr lang="en-US" sz="195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guilty act — physical conduct, or sometimes an illegal omission, that the law forbids.</a:t>
            </a:r>
            <a:endParaRPr lang="en-US" sz="1950" dirty="0"/>
          </a:p>
        </p:txBody>
      </p:sp>
      <p:sp>
        <p:nvSpPr>
          <p:cNvPr id="7" name="Shape 5"/>
          <p:cNvSpPr/>
          <p:nvPr/>
        </p:nvSpPr>
        <p:spPr>
          <a:xfrm>
            <a:off x="6629400" y="3190875"/>
            <a:ext cx="5029200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6629400" y="3435430"/>
            <a:ext cx="5532120" cy="2564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7143"/>
              </a:lnSpc>
              <a:buNone/>
            </a:pPr>
            <a:r>
              <a:rPr lang="en-US" sz="2400" b="1" spc="-36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Mens rea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6629400" y="3941088"/>
            <a:ext cx="5180076" cy="66520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2162"/>
              </a:lnSpc>
              <a:buNone/>
            </a:pPr>
            <a:r>
              <a:rPr lang="en-US" sz="195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guilty mind — intention, knowledge or recklessness behind the act.</a:t>
            </a:r>
            <a:endParaRPr lang="en-US" sz="1950" dirty="0"/>
          </a:p>
        </p:txBody>
      </p:sp>
      <p:sp>
        <p:nvSpPr>
          <p:cNvPr id="10" name="Shape 8"/>
          <p:cNvSpPr/>
          <p:nvPr/>
        </p:nvSpPr>
        <p:spPr>
          <a:xfrm>
            <a:off x="12115800" y="3190875"/>
            <a:ext cx="5029200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12115800" y="3435430"/>
            <a:ext cx="5532120" cy="2564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7143"/>
              </a:lnSpc>
              <a:buNone/>
            </a:pPr>
            <a:r>
              <a:rPr lang="en-US" sz="2400" b="1" spc="-36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Together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12115800" y="3941088"/>
            <a:ext cx="5180076" cy="112240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2162"/>
              </a:lnSpc>
              <a:buNone/>
            </a:pPr>
            <a:r>
              <a:rPr lang="en-US" sz="195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Neither alone is enough. BNS Section 303 punishes theft only where a dishonest intention meets the actual removal of property.</a:t>
            </a:r>
            <a:endParaRPr lang="en-US" sz="1950" dirty="0"/>
          </a:p>
        </p:txBody>
      </p:sp>
      <p:pic>
        <p:nvPicPr>
          <p:cNvPr id="1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8987195"/>
            <a:ext cx="2923937" cy="15680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3F2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28876"/>
            <a:ext cx="17602200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spc="144" kern="0" dirty="0">
                <a:solidFill>
                  <a:srgbClr val="EC3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· INGREDIENTS OF CRIME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09901" y="1876663"/>
            <a:ext cx="17638609" cy="4474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4906"/>
              </a:lnSpc>
              <a:buNone/>
            </a:pPr>
            <a:r>
              <a:rPr lang="en-US" sz="4500" b="1" spc="-67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theft, both ingredients present</a:t>
            </a:r>
            <a:endParaRPr lang="en-US" sz="4500" dirty="0"/>
          </a:p>
        </p:txBody>
      </p:sp>
      <p:sp>
        <p:nvSpPr>
          <p:cNvPr id="4" name="Shape 2"/>
          <p:cNvSpPr/>
          <p:nvPr/>
        </p:nvSpPr>
        <p:spPr>
          <a:xfrm>
            <a:off x="1143000" y="4097536"/>
            <a:ext cx="1821299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1143000" y="3575726"/>
            <a:ext cx="1668899" cy="19410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b="1" spc="144" kern="0" dirty="0">
                <a:solidFill>
                  <a:srgbClr val="201E1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INGREDIENT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964299" y="4097536"/>
            <a:ext cx="6676668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3192899" y="3575726"/>
            <a:ext cx="6419768" cy="19410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b="1" spc="144" kern="0" dirty="0">
                <a:solidFill>
                  <a:srgbClr val="201E1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THE LAW REQUIRES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9640967" y="4097536"/>
            <a:ext cx="7504033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9869567" y="3575726"/>
            <a:ext cx="7500554" cy="19410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b="1" spc="144" kern="0" dirty="0">
                <a:solidFill>
                  <a:srgbClr val="201E1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THIS CASE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1143000" y="5420082"/>
            <a:ext cx="1821299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1143000" y="4477002"/>
            <a:ext cx="1668899" cy="61695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Actus reus</a:t>
            </a:r>
            <a:endParaRPr lang="en-US" sz="2025" dirty="0"/>
          </a:p>
        </p:txBody>
      </p:sp>
      <p:sp>
        <p:nvSpPr>
          <p:cNvPr id="12" name="Shape 10"/>
          <p:cNvSpPr/>
          <p:nvPr/>
        </p:nvSpPr>
        <p:spPr>
          <a:xfrm>
            <a:off x="2964299" y="5420082"/>
            <a:ext cx="6676668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3192899" y="4477002"/>
            <a:ext cx="6419768" cy="61695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Moving property out of another's possession, without consent</a:t>
            </a:r>
            <a:endParaRPr lang="en-US" sz="2025" dirty="0"/>
          </a:p>
        </p:txBody>
      </p:sp>
      <p:sp>
        <p:nvSpPr>
          <p:cNvPr id="14" name="Shape 12"/>
          <p:cNvSpPr/>
          <p:nvPr/>
        </p:nvSpPr>
        <p:spPr>
          <a:xfrm>
            <a:off x="9640967" y="5420082"/>
            <a:ext cx="7504033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9869567" y="4477002"/>
            <a:ext cx="7500554" cy="61695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Ravi picks up Meena's unattended phone from a café table and walks out</a:t>
            </a:r>
            <a:endParaRPr lang="en-US" sz="2025" dirty="0"/>
          </a:p>
        </p:txBody>
      </p:sp>
      <p:sp>
        <p:nvSpPr>
          <p:cNvPr id="16" name="Shape 14"/>
          <p:cNvSpPr/>
          <p:nvPr/>
        </p:nvSpPr>
        <p:spPr>
          <a:xfrm>
            <a:off x="1143000" y="6332577"/>
            <a:ext cx="1821299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1143000" y="5791929"/>
            <a:ext cx="1668899" cy="214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Mens rea</a:t>
            </a:r>
            <a:endParaRPr lang="en-US" sz="2025" dirty="0"/>
          </a:p>
        </p:txBody>
      </p:sp>
      <p:sp>
        <p:nvSpPr>
          <p:cNvPr id="18" name="Shape 16"/>
          <p:cNvSpPr/>
          <p:nvPr/>
        </p:nvSpPr>
        <p:spPr>
          <a:xfrm>
            <a:off x="2964299" y="6332577"/>
            <a:ext cx="6676668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19" name="Text 17"/>
          <p:cNvSpPr/>
          <p:nvPr/>
        </p:nvSpPr>
        <p:spPr>
          <a:xfrm>
            <a:off x="3192899" y="5791929"/>
            <a:ext cx="6419768" cy="214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Dishonest intention to permanently deprive the owner</a:t>
            </a:r>
            <a:endParaRPr lang="en-US" sz="2025" dirty="0"/>
          </a:p>
        </p:txBody>
      </p:sp>
      <p:sp>
        <p:nvSpPr>
          <p:cNvPr id="20" name="Shape 18"/>
          <p:cNvSpPr/>
          <p:nvPr/>
        </p:nvSpPr>
        <p:spPr>
          <a:xfrm>
            <a:off x="9640967" y="6332577"/>
            <a:ext cx="7504033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21" name="Text 19"/>
          <p:cNvSpPr/>
          <p:nvPr/>
        </p:nvSpPr>
        <p:spPr>
          <a:xfrm>
            <a:off x="9869567" y="5791929"/>
            <a:ext cx="7500554" cy="214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Ravi intends to keep the phone, not return it</a:t>
            </a:r>
            <a:endParaRPr lang="en-US" sz="2025" dirty="0"/>
          </a:p>
        </p:txBody>
      </p:sp>
      <p:sp>
        <p:nvSpPr>
          <p:cNvPr id="22" name="Shape 20"/>
          <p:cNvSpPr/>
          <p:nvPr/>
        </p:nvSpPr>
        <p:spPr>
          <a:xfrm>
            <a:off x="1143000" y="7245072"/>
            <a:ext cx="1821299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23" name="Text 21"/>
          <p:cNvSpPr/>
          <p:nvPr/>
        </p:nvSpPr>
        <p:spPr>
          <a:xfrm>
            <a:off x="1143000" y="6704424"/>
            <a:ext cx="1668899" cy="214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Result</a:t>
            </a:r>
            <a:endParaRPr lang="en-US" sz="2025" dirty="0"/>
          </a:p>
        </p:txBody>
      </p:sp>
      <p:sp>
        <p:nvSpPr>
          <p:cNvPr id="24" name="Shape 22"/>
          <p:cNvSpPr/>
          <p:nvPr/>
        </p:nvSpPr>
        <p:spPr>
          <a:xfrm>
            <a:off x="2964299" y="7245072"/>
            <a:ext cx="6676668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25" name="Text 23"/>
          <p:cNvSpPr/>
          <p:nvPr/>
        </p:nvSpPr>
        <p:spPr>
          <a:xfrm>
            <a:off x="3192899" y="6704424"/>
            <a:ext cx="6419768" cy="214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Both present → theft, BNS Section 303</a:t>
            </a:r>
            <a:endParaRPr lang="en-US" sz="2025" dirty="0"/>
          </a:p>
        </p:txBody>
      </p:sp>
      <p:sp>
        <p:nvSpPr>
          <p:cNvPr id="26" name="Shape 24"/>
          <p:cNvSpPr/>
          <p:nvPr/>
        </p:nvSpPr>
        <p:spPr>
          <a:xfrm>
            <a:off x="9640967" y="7245072"/>
            <a:ext cx="7504033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27" name="Text 25"/>
          <p:cNvSpPr/>
          <p:nvPr/>
        </p:nvSpPr>
        <p:spPr>
          <a:xfrm>
            <a:off x="9869567" y="6704424"/>
            <a:ext cx="7500554" cy="214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Ravi is criminally liable</a:t>
            </a:r>
            <a:endParaRPr lang="en-US" sz="2025" dirty="0"/>
          </a:p>
        </p:txBody>
      </p:sp>
      <p:pic>
        <p:nvPicPr>
          <p:cNvPr id="2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8987195"/>
            <a:ext cx="2923937" cy="15680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3F2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28876"/>
            <a:ext cx="17602200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spc="144" kern="0" dirty="0">
                <a:solidFill>
                  <a:srgbClr val="EC3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· INGREDIENTS OF CRIME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1143000" y="2188012"/>
            <a:ext cx="895350" cy="219551"/>
          </a:xfrm>
          <a:prstGeom prst="rect">
            <a:avLst/>
          </a:prstGeom>
          <a:solidFill>
            <a:srgbClr val="FFF2EF"/>
          </a:solidFill>
          <a:ln/>
        </p:spPr>
      </p:sp>
      <p:sp>
        <p:nvSpPr>
          <p:cNvPr id="4" name="Text 2"/>
          <p:cNvSpPr/>
          <p:nvPr/>
        </p:nvSpPr>
        <p:spPr>
          <a:xfrm>
            <a:off x="1238250" y="2216587"/>
            <a:ext cx="781050" cy="20050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42083"/>
              </a:lnSpc>
              <a:buNone/>
            </a:pPr>
            <a:r>
              <a:rPr lang="en-US" sz="825" spc="17" kern="0" dirty="0">
                <a:solidFill>
                  <a:srgbClr val="7C140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Mock question</a:t>
            </a:r>
            <a:endParaRPr lang="en-US" sz="825" dirty="0"/>
          </a:p>
        </p:txBody>
      </p:sp>
      <p:sp>
        <p:nvSpPr>
          <p:cNvPr id="5" name="Text 3"/>
          <p:cNvSpPr/>
          <p:nvPr/>
        </p:nvSpPr>
        <p:spPr>
          <a:xfrm>
            <a:off x="1109901" y="2074426"/>
            <a:ext cx="17638609" cy="4474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4906"/>
              </a:lnSpc>
              <a:buNone/>
            </a:pPr>
            <a:r>
              <a:rPr lang="en-US" sz="4500" b="1" spc="-67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this theft?</a:t>
            </a:r>
            <a:endParaRPr lang="en-US" sz="4500" dirty="0"/>
          </a:p>
        </p:txBody>
      </p:sp>
      <p:sp>
        <p:nvSpPr>
          <p:cNvPr id="6" name="Text 4"/>
          <p:cNvSpPr/>
          <p:nvPr/>
        </p:nvSpPr>
        <p:spPr>
          <a:xfrm>
            <a:off x="929640" y="3417570"/>
            <a:ext cx="12672060" cy="161853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3333"/>
              </a:lnSpc>
              <a:buNone/>
            </a:pPr>
            <a:r>
              <a:rPr lang="en-US" sz="240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 borrows Anil's textbook without asking, planning to return it after the exam.</a:t>
            </a:r>
            <a:endParaRPr lang="en-US" sz="2400" dirty="0"/>
          </a:p>
          <a:p>
            <a:pPr algn="l" indent="0" marL="0">
              <a:lnSpc>
                <a:spcPct val="133333"/>
              </a:lnSpc>
              <a:buNone/>
            </a:pPr>
            <a:r>
              <a:rPr lang="en-US" sz="240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Ask the class: is the actus reus present? Is the mens rea present?</a:t>
            </a:r>
            <a:endParaRPr lang="en-US" sz="2400" dirty="0"/>
          </a:p>
          <a:p>
            <a:pPr algn="l" indent="0" marL="0">
              <a:lnSpc>
                <a:spcPct val="133333"/>
              </a:lnSpc>
              <a:buNone/>
            </a:pPr>
            <a:r>
              <a:rPr lang="en-US" sz="240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changes if Priya later decides she will never give it back?</a:t>
            </a:r>
            <a:endParaRPr lang="en-US" sz="240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8987195"/>
            <a:ext cx="2923937" cy="15680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EC30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0130" y="3605332"/>
            <a:ext cx="2696516" cy="2095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63830"/>
              </a:lnSpc>
              <a:buNone/>
            </a:pPr>
            <a:r>
              <a:rPr lang="en-US" sz="18000" b="1" spc="-360" kern="0" dirty="0">
                <a:solidFill>
                  <a:srgbClr val="AE1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8000" dirty="0"/>
          </a:p>
        </p:txBody>
      </p:sp>
      <p:sp>
        <p:nvSpPr>
          <p:cNvPr id="3" name="Text 1"/>
          <p:cNvSpPr/>
          <p:nvPr/>
        </p:nvSpPr>
        <p:spPr>
          <a:xfrm>
            <a:off x="1109901" y="6043732"/>
            <a:ext cx="4365713" cy="4474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4906"/>
              </a:lnSpc>
              <a:buNone/>
            </a:pPr>
            <a:r>
              <a:rPr lang="en-US" sz="4500" b="1" spc="-67" kern="0" dirty="0">
                <a:solidFill>
                  <a:srgbClr val="F3F2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Stages of Crime</a:t>
            </a:r>
            <a:endParaRPr lang="en-US" sz="45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3F2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28876"/>
            <a:ext cx="17602200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spc="144" kern="0" dirty="0">
                <a:solidFill>
                  <a:srgbClr val="EC3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· STAGES OF CRIME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09901" y="1876663"/>
            <a:ext cx="17638609" cy="4474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4906"/>
              </a:lnSpc>
              <a:buNone/>
            </a:pPr>
            <a:r>
              <a:rPr lang="en-US" sz="4500" b="1" spc="-67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crime passes through four stages</a:t>
            </a:r>
            <a:endParaRPr lang="en-US" sz="4500" dirty="0"/>
          </a:p>
        </p:txBody>
      </p:sp>
      <p:sp>
        <p:nvSpPr>
          <p:cNvPr id="4" name="Text 2"/>
          <p:cNvSpPr/>
          <p:nvPr/>
        </p:nvSpPr>
        <p:spPr>
          <a:xfrm>
            <a:off x="1143000" y="3439239"/>
            <a:ext cx="8298180" cy="2564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7143"/>
              </a:lnSpc>
              <a:buNone/>
            </a:pPr>
            <a:r>
              <a:rPr lang="en-US" sz="2400" b="1" spc="-36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· Intention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1143000" y="3944898"/>
            <a:ext cx="8298180" cy="20800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2162"/>
              </a:lnSpc>
              <a:buNone/>
            </a:pPr>
            <a:r>
              <a:rPr lang="en-US" sz="195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mental resolve to commit an offence — not punishable by itself.</a:t>
            </a:r>
            <a:endParaRPr lang="en-US" sz="1950" dirty="0"/>
          </a:p>
        </p:txBody>
      </p:sp>
      <p:sp>
        <p:nvSpPr>
          <p:cNvPr id="6" name="Text 4"/>
          <p:cNvSpPr/>
          <p:nvPr/>
        </p:nvSpPr>
        <p:spPr>
          <a:xfrm>
            <a:off x="9601200" y="3439239"/>
            <a:ext cx="8298180" cy="2564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7143"/>
              </a:lnSpc>
              <a:buNone/>
            </a:pPr>
            <a:r>
              <a:rPr lang="en-US" sz="2400" b="1" spc="-36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· Preparation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9601200" y="3944898"/>
            <a:ext cx="7770114" cy="66520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2162"/>
              </a:lnSpc>
              <a:buNone/>
            </a:pPr>
            <a:r>
              <a:rPr lang="en-US" sz="195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Arranging means and measures — generally not punishable, with narrow exceptions such as preparing to wage war, or for dacoity.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1143000" y="6182439"/>
            <a:ext cx="8298180" cy="2564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7143"/>
              </a:lnSpc>
              <a:buNone/>
            </a:pPr>
            <a:r>
              <a:rPr lang="en-US" sz="2400" b="1" spc="-36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· Attempt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1143000" y="6688098"/>
            <a:ext cx="7770114" cy="66520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2162"/>
              </a:lnSpc>
              <a:buNone/>
            </a:pPr>
            <a:r>
              <a:rPr lang="en-US" sz="195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direct move towards commission that fails or is interrupted — punishable in itself.</a:t>
            </a:r>
            <a:endParaRPr lang="en-US" sz="1950" dirty="0"/>
          </a:p>
        </p:txBody>
      </p:sp>
      <p:sp>
        <p:nvSpPr>
          <p:cNvPr id="10" name="Text 8"/>
          <p:cNvSpPr/>
          <p:nvPr/>
        </p:nvSpPr>
        <p:spPr>
          <a:xfrm>
            <a:off x="9601200" y="6182439"/>
            <a:ext cx="8298180" cy="2564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7143"/>
              </a:lnSpc>
              <a:buNone/>
            </a:pPr>
            <a:r>
              <a:rPr lang="en-US" sz="2400" b="1" spc="-36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· Commission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9601200" y="6688098"/>
            <a:ext cx="8298180" cy="20800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2162"/>
              </a:lnSpc>
              <a:buNone/>
            </a:pPr>
            <a:r>
              <a:rPr lang="en-US" sz="195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offence is completed — full liability and punishment follow.</a:t>
            </a:r>
            <a:endParaRPr lang="en-US" sz="1950" dirty="0"/>
          </a:p>
        </p:txBody>
      </p:sp>
      <p:sp>
        <p:nvSpPr>
          <p:cNvPr id="12" name="Text 10"/>
          <p:cNvSpPr/>
          <p:nvPr/>
        </p:nvSpPr>
        <p:spPr>
          <a:xfrm>
            <a:off x="1143000" y="8072676"/>
            <a:ext cx="2168057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dirty="0">
                <a:solidFill>
                  <a:srgbClr val="211D1D">
                    <a:alpha val="5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← rarely punishable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5042238" y="8072676"/>
            <a:ext cx="2313039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dirty="0">
                <a:solidFill>
                  <a:srgbClr val="211D1D">
                    <a:alpha val="5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always punishable →</a:t>
            </a:r>
            <a:endParaRPr lang="en-US" sz="1800" dirty="0"/>
          </a:p>
        </p:txBody>
      </p:sp>
      <p:pic>
        <p:nvPicPr>
          <p:cNvPr id="1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8987195"/>
            <a:ext cx="2923937" cy="15680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3F2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28876"/>
            <a:ext cx="17602200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spc="144" kern="0" dirty="0">
                <a:solidFill>
                  <a:srgbClr val="EC3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· STAGES OF CRIME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09901" y="1876663"/>
            <a:ext cx="17638609" cy="4474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4906"/>
              </a:lnSpc>
              <a:buNone/>
            </a:pPr>
            <a:r>
              <a:rPr lang="en-US" sz="4500" b="1" spc="-67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Following one case through the stages</a:t>
            </a:r>
            <a:endParaRPr lang="en-US" sz="4500" dirty="0"/>
          </a:p>
        </p:txBody>
      </p:sp>
      <p:sp>
        <p:nvSpPr>
          <p:cNvPr id="4" name="Shape 2"/>
          <p:cNvSpPr/>
          <p:nvPr/>
        </p:nvSpPr>
        <p:spPr>
          <a:xfrm>
            <a:off x="1143000" y="4097536"/>
            <a:ext cx="1674257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1143000" y="3575726"/>
            <a:ext cx="1521857" cy="19410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b="1" spc="144" kern="0" dirty="0">
                <a:solidFill>
                  <a:srgbClr val="201E1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817257" y="4097536"/>
            <a:ext cx="7629049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3045857" y="3575726"/>
            <a:ext cx="7400720" cy="19410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b="1" spc="144" kern="0" dirty="0">
                <a:solidFill>
                  <a:srgbClr val="201E1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ARJUN DOES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10446305" y="4097536"/>
            <a:ext cx="6698695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10674905" y="3575726"/>
            <a:ext cx="6671055" cy="19410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b="1" spc="144" kern="0" dirty="0">
                <a:solidFill>
                  <a:srgbClr val="201E1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LEGAL CONSEQUENCE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1143000" y="5021461"/>
            <a:ext cx="1674257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1143000" y="4477002"/>
            <a:ext cx="1521857" cy="21833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Intention</a:t>
            </a:r>
            <a:endParaRPr lang="en-US" sz="2025" dirty="0"/>
          </a:p>
        </p:txBody>
      </p:sp>
      <p:sp>
        <p:nvSpPr>
          <p:cNvPr id="12" name="Shape 10"/>
          <p:cNvSpPr/>
          <p:nvPr/>
        </p:nvSpPr>
        <p:spPr>
          <a:xfrm>
            <a:off x="2817257" y="5021461"/>
            <a:ext cx="7629049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3045857" y="4477002"/>
            <a:ext cx="7400720" cy="21833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Decides he wants to kill his business partner</a:t>
            </a:r>
            <a:endParaRPr lang="en-US" sz="2025" dirty="0"/>
          </a:p>
        </p:txBody>
      </p:sp>
      <p:sp>
        <p:nvSpPr>
          <p:cNvPr id="14" name="Shape 12"/>
          <p:cNvSpPr/>
          <p:nvPr/>
        </p:nvSpPr>
        <p:spPr>
          <a:xfrm>
            <a:off x="10446305" y="5021461"/>
            <a:ext cx="6698695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10674905" y="4477002"/>
            <a:ext cx="6671055" cy="21833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offence — thought alone is never punished</a:t>
            </a:r>
            <a:endParaRPr lang="en-US" sz="2025" dirty="0"/>
          </a:p>
        </p:txBody>
      </p:sp>
      <p:sp>
        <p:nvSpPr>
          <p:cNvPr id="16" name="Shape 14"/>
          <p:cNvSpPr/>
          <p:nvPr/>
        </p:nvSpPr>
        <p:spPr>
          <a:xfrm>
            <a:off x="1143000" y="6332577"/>
            <a:ext cx="1674257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1143000" y="5393307"/>
            <a:ext cx="1521857" cy="61314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Preparation</a:t>
            </a:r>
            <a:endParaRPr lang="en-US" sz="2025" dirty="0"/>
          </a:p>
        </p:txBody>
      </p:sp>
      <p:sp>
        <p:nvSpPr>
          <p:cNvPr id="18" name="Shape 16"/>
          <p:cNvSpPr/>
          <p:nvPr/>
        </p:nvSpPr>
        <p:spPr>
          <a:xfrm>
            <a:off x="2817257" y="6332577"/>
            <a:ext cx="7629049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19" name="Text 17"/>
          <p:cNvSpPr/>
          <p:nvPr/>
        </p:nvSpPr>
        <p:spPr>
          <a:xfrm>
            <a:off x="3045857" y="5393307"/>
            <a:ext cx="7400720" cy="61314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Buys poison and researches the dose</a:t>
            </a:r>
            <a:endParaRPr lang="en-US" sz="2025" dirty="0"/>
          </a:p>
        </p:txBody>
      </p:sp>
      <p:sp>
        <p:nvSpPr>
          <p:cNvPr id="20" name="Shape 18"/>
          <p:cNvSpPr/>
          <p:nvPr/>
        </p:nvSpPr>
        <p:spPr>
          <a:xfrm>
            <a:off x="10446305" y="6332577"/>
            <a:ext cx="6698695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21" name="Text 19"/>
          <p:cNvSpPr/>
          <p:nvPr/>
        </p:nvSpPr>
        <p:spPr>
          <a:xfrm>
            <a:off x="10674905" y="5393307"/>
            <a:ext cx="6671055" cy="61314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Generally no offence, unless the preparation itself is named an offence</a:t>
            </a:r>
            <a:endParaRPr lang="en-US" sz="2025" dirty="0"/>
          </a:p>
        </p:txBody>
      </p:sp>
      <p:sp>
        <p:nvSpPr>
          <p:cNvPr id="22" name="Shape 20"/>
          <p:cNvSpPr/>
          <p:nvPr/>
        </p:nvSpPr>
        <p:spPr>
          <a:xfrm>
            <a:off x="1143000" y="7643694"/>
            <a:ext cx="1674257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23" name="Text 21"/>
          <p:cNvSpPr/>
          <p:nvPr/>
        </p:nvSpPr>
        <p:spPr>
          <a:xfrm>
            <a:off x="1143000" y="6704424"/>
            <a:ext cx="1521857" cy="61314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Attempt</a:t>
            </a:r>
            <a:endParaRPr lang="en-US" sz="2025" dirty="0"/>
          </a:p>
        </p:txBody>
      </p:sp>
      <p:sp>
        <p:nvSpPr>
          <p:cNvPr id="24" name="Shape 22"/>
          <p:cNvSpPr/>
          <p:nvPr/>
        </p:nvSpPr>
        <p:spPr>
          <a:xfrm>
            <a:off x="2817257" y="7643694"/>
            <a:ext cx="7629049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25" name="Text 23"/>
          <p:cNvSpPr/>
          <p:nvPr/>
        </p:nvSpPr>
        <p:spPr>
          <a:xfrm>
            <a:off x="3045857" y="6704424"/>
            <a:ext cx="7400720" cy="61314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Mixes poison into his partner's drink; it is spotted and removed before he drinks it</a:t>
            </a:r>
            <a:endParaRPr lang="en-US" sz="2025" dirty="0"/>
          </a:p>
        </p:txBody>
      </p:sp>
      <p:sp>
        <p:nvSpPr>
          <p:cNvPr id="26" name="Shape 24"/>
          <p:cNvSpPr/>
          <p:nvPr/>
        </p:nvSpPr>
        <p:spPr>
          <a:xfrm>
            <a:off x="10446305" y="7643694"/>
            <a:ext cx="6698695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27" name="Text 25"/>
          <p:cNvSpPr/>
          <p:nvPr/>
        </p:nvSpPr>
        <p:spPr>
          <a:xfrm>
            <a:off x="10674905" y="6704424"/>
            <a:ext cx="6671055" cy="61314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Punishable as attempt to murder, BNS Section 109</a:t>
            </a:r>
            <a:endParaRPr lang="en-US" sz="2025" dirty="0"/>
          </a:p>
        </p:txBody>
      </p:sp>
      <p:sp>
        <p:nvSpPr>
          <p:cNvPr id="28" name="Shape 26"/>
          <p:cNvSpPr/>
          <p:nvPr/>
        </p:nvSpPr>
        <p:spPr>
          <a:xfrm>
            <a:off x="1143000" y="8556189"/>
            <a:ext cx="1674257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29" name="Text 27"/>
          <p:cNvSpPr/>
          <p:nvPr/>
        </p:nvSpPr>
        <p:spPr>
          <a:xfrm>
            <a:off x="1143000" y="8015540"/>
            <a:ext cx="1521857" cy="214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Commission</a:t>
            </a:r>
            <a:endParaRPr lang="en-US" sz="2025" dirty="0"/>
          </a:p>
        </p:txBody>
      </p:sp>
      <p:sp>
        <p:nvSpPr>
          <p:cNvPr id="30" name="Shape 28"/>
          <p:cNvSpPr/>
          <p:nvPr/>
        </p:nvSpPr>
        <p:spPr>
          <a:xfrm>
            <a:off x="2817257" y="8556189"/>
            <a:ext cx="7629049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31" name="Text 29"/>
          <p:cNvSpPr/>
          <p:nvPr/>
        </p:nvSpPr>
        <p:spPr>
          <a:xfrm>
            <a:off x="3045857" y="8015540"/>
            <a:ext cx="7400720" cy="214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reached — the attempt was foiled</a:t>
            </a:r>
            <a:endParaRPr lang="en-US" sz="2025" dirty="0"/>
          </a:p>
        </p:txBody>
      </p:sp>
      <p:sp>
        <p:nvSpPr>
          <p:cNvPr id="32" name="Shape 30"/>
          <p:cNvSpPr/>
          <p:nvPr/>
        </p:nvSpPr>
        <p:spPr>
          <a:xfrm>
            <a:off x="10446305" y="8556189"/>
            <a:ext cx="6698695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33" name="Text 31"/>
          <p:cNvSpPr/>
          <p:nvPr/>
        </p:nvSpPr>
        <p:spPr>
          <a:xfrm>
            <a:off x="10674905" y="8015540"/>
            <a:ext cx="6671055" cy="214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2025" dirty="0"/>
          </a:p>
        </p:txBody>
      </p:sp>
      <p:pic>
        <p:nvPicPr>
          <p:cNvPr id="3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8987195"/>
            <a:ext cx="2923937" cy="15680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3F2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09901" y="1876663"/>
            <a:ext cx="17638609" cy="4474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4906"/>
              </a:lnSpc>
              <a:buNone/>
            </a:pPr>
            <a:r>
              <a:rPr lang="en-US" sz="4500" b="1" spc="-67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Today's session</a:t>
            </a:r>
            <a:endParaRPr lang="en-US" sz="4500" dirty="0"/>
          </a:p>
        </p:txBody>
      </p:sp>
      <p:sp>
        <p:nvSpPr>
          <p:cNvPr id="3" name="Shape 1"/>
          <p:cNvSpPr/>
          <p:nvPr/>
        </p:nvSpPr>
        <p:spPr>
          <a:xfrm>
            <a:off x="1143000" y="3200400"/>
            <a:ext cx="11430000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1143000" y="4568071"/>
            <a:ext cx="11430000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1143000" y="3859173"/>
            <a:ext cx="335994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dirty="0">
                <a:solidFill>
                  <a:srgbClr val="EC3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859994" y="3767733"/>
            <a:ext cx="4539770" cy="2863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3864"/>
              </a:lnSpc>
              <a:buNone/>
            </a:pPr>
            <a:r>
              <a:rPr lang="en-US" sz="285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Substance and procedure</a:t>
            </a:r>
            <a:endParaRPr lang="en-US" sz="2850" dirty="0"/>
          </a:p>
        </p:txBody>
      </p:sp>
      <p:sp>
        <p:nvSpPr>
          <p:cNvPr id="7" name="Shape 5"/>
          <p:cNvSpPr/>
          <p:nvPr/>
        </p:nvSpPr>
        <p:spPr>
          <a:xfrm>
            <a:off x="1143000" y="5935742"/>
            <a:ext cx="11430000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1143000" y="5226844"/>
            <a:ext cx="335994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dirty="0">
                <a:solidFill>
                  <a:srgbClr val="EC3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859994" y="5135404"/>
            <a:ext cx="5268349" cy="2863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3864"/>
              </a:lnSpc>
              <a:buNone/>
            </a:pPr>
            <a:r>
              <a:rPr lang="en-US" sz="285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criminal law came from</a:t>
            </a:r>
            <a:endParaRPr lang="en-US" sz="2850" dirty="0"/>
          </a:p>
        </p:txBody>
      </p:sp>
      <p:sp>
        <p:nvSpPr>
          <p:cNvPr id="10" name="Shape 8"/>
          <p:cNvSpPr/>
          <p:nvPr/>
        </p:nvSpPr>
        <p:spPr>
          <a:xfrm>
            <a:off x="1143000" y="7303413"/>
            <a:ext cx="11430000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1143000" y="6594515"/>
            <a:ext cx="335994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dirty="0">
                <a:solidFill>
                  <a:srgbClr val="EC3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859994" y="6503075"/>
            <a:ext cx="3471065" cy="2863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3864"/>
              </a:lnSpc>
              <a:buNone/>
            </a:pPr>
            <a:r>
              <a:rPr lang="en-US" sz="285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Ingredients of crime</a:t>
            </a:r>
            <a:endParaRPr lang="en-US" sz="2850" dirty="0"/>
          </a:p>
        </p:txBody>
      </p:sp>
      <p:sp>
        <p:nvSpPr>
          <p:cNvPr id="13" name="Shape 11"/>
          <p:cNvSpPr/>
          <p:nvPr/>
        </p:nvSpPr>
        <p:spPr>
          <a:xfrm>
            <a:off x="1143000" y="8671084"/>
            <a:ext cx="11430000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14" name="Text 12"/>
          <p:cNvSpPr/>
          <p:nvPr/>
        </p:nvSpPr>
        <p:spPr>
          <a:xfrm>
            <a:off x="1143000" y="7962186"/>
            <a:ext cx="335994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dirty="0">
                <a:solidFill>
                  <a:srgbClr val="EC3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859994" y="7870746"/>
            <a:ext cx="2739735" cy="2863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3864"/>
              </a:lnSpc>
              <a:buNone/>
            </a:pPr>
            <a:r>
              <a:rPr lang="en-US" sz="285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Stages of crime</a:t>
            </a:r>
            <a:endParaRPr lang="en-US" sz="2850" dirty="0"/>
          </a:p>
        </p:txBody>
      </p:sp>
      <p:sp>
        <p:nvSpPr>
          <p:cNvPr id="16" name="Shape 14"/>
          <p:cNvSpPr/>
          <p:nvPr/>
        </p:nvSpPr>
        <p:spPr>
          <a:xfrm>
            <a:off x="1143000" y="10038755"/>
            <a:ext cx="11430000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1143000" y="9329857"/>
            <a:ext cx="335994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dirty="0">
                <a:solidFill>
                  <a:srgbClr val="EC3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859994" y="9238417"/>
            <a:ext cx="6730353" cy="2863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3864"/>
              </a:lnSpc>
              <a:buNone/>
            </a:pPr>
            <a:r>
              <a:rPr lang="en-US" sz="285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Criminal procedure and the new codes</a:t>
            </a:r>
            <a:endParaRPr lang="en-US" sz="2850" dirty="0"/>
          </a:p>
        </p:txBody>
      </p:sp>
      <p:pic>
        <p:nvPicPr>
          <p:cNvPr id="1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8987195"/>
            <a:ext cx="2794040" cy="15680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3F2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28876"/>
            <a:ext cx="17602200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spc="144" kern="0" dirty="0">
                <a:solidFill>
                  <a:srgbClr val="EC3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· STAGES OF CRIME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1143000" y="2188012"/>
            <a:ext cx="889278" cy="219551"/>
          </a:xfrm>
          <a:prstGeom prst="rect">
            <a:avLst/>
          </a:prstGeom>
          <a:solidFill>
            <a:srgbClr val="FFF2EF"/>
          </a:solidFill>
          <a:ln/>
        </p:spPr>
      </p:sp>
      <p:sp>
        <p:nvSpPr>
          <p:cNvPr id="4" name="Text 2"/>
          <p:cNvSpPr/>
          <p:nvPr/>
        </p:nvSpPr>
        <p:spPr>
          <a:xfrm>
            <a:off x="1238250" y="2216587"/>
            <a:ext cx="774978" cy="20050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42083"/>
              </a:lnSpc>
              <a:buNone/>
            </a:pPr>
            <a:r>
              <a:rPr lang="en-US" sz="825" spc="17" kern="0" dirty="0">
                <a:solidFill>
                  <a:srgbClr val="7C140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Spot the stage</a:t>
            </a:r>
            <a:endParaRPr lang="en-US" sz="825" dirty="0"/>
          </a:p>
        </p:txBody>
      </p:sp>
      <p:sp>
        <p:nvSpPr>
          <p:cNvPr id="5" name="Text 3"/>
          <p:cNvSpPr/>
          <p:nvPr/>
        </p:nvSpPr>
        <p:spPr>
          <a:xfrm>
            <a:off x="1109901" y="2074426"/>
            <a:ext cx="17638609" cy="4474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4906"/>
              </a:lnSpc>
              <a:buNone/>
            </a:pPr>
            <a:r>
              <a:rPr lang="en-US" sz="4500" b="1" spc="-67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in the sequence are we?</a:t>
            </a:r>
            <a:endParaRPr lang="en-US" sz="4500" dirty="0"/>
          </a:p>
        </p:txBody>
      </p:sp>
      <p:sp>
        <p:nvSpPr>
          <p:cNvPr id="6" name="Text 4"/>
          <p:cNvSpPr/>
          <p:nvPr/>
        </p:nvSpPr>
        <p:spPr>
          <a:xfrm>
            <a:off x="929640" y="3417570"/>
            <a:ext cx="12672060" cy="207573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3333"/>
              </a:lnSpc>
              <a:buNone/>
            </a:pPr>
            <a:r>
              <a:rPr lang="en-US" sz="240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Sunita loads a licensed pistol, walks to her rival's house and points it at him — a neighbour wrestles the gun away before she fires.</a:t>
            </a:r>
            <a:endParaRPr lang="en-US" sz="2400" dirty="0"/>
          </a:p>
          <a:p>
            <a:pPr algn="l" indent="0" marL="0">
              <a:lnSpc>
                <a:spcPct val="133333"/>
              </a:lnSpc>
              <a:buNone/>
            </a:pPr>
            <a:r>
              <a:rPr lang="en-US" sz="240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Which stage has she reached? What if the neighbour had been a second too slow?</a:t>
            </a:r>
            <a:endParaRPr lang="en-US" sz="2400" dirty="0"/>
          </a:p>
          <a:p>
            <a:pPr algn="l" indent="0" marL="0">
              <a:lnSpc>
                <a:spcPct val="133333"/>
              </a:lnSpc>
              <a:buNone/>
            </a:pPr>
            <a:r>
              <a:rPr lang="en-US" sz="240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if she had only bought the pistol and told a friend what she meant to do with it?</a:t>
            </a:r>
            <a:endParaRPr lang="en-US" sz="240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8987195"/>
            <a:ext cx="2923937" cy="15680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EC30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0130" y="3605332"/>
            <a:ext cx="2696516" cy="2095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63830"/>
              </a:lnSpc>
              <a:buNone/>
            </a:pPr>
            <a:r>
              <a:rPr lang="en-US" sz="18000" b="1" spc="-360" kern="0" dirty="0">
                <a:solidFill>
                  <a:srgbClr val="AE1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8000" dirty="0"/>
          </a:p>
        </p:txBody>
      </p:sp>
      <p:sp>
        <p:nvSpPr>
          <p:cNvPr id="3" name="Text 1"/>
          <p:cNvSpPr/>
          <p:nvPr/>
        </p:nvSpPr>
        <p:spPr>
          <a:xfrm>
            <a:off x="1109901" y="6043732"/>
            <a:ext cx="7641895" cy="4474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4906"/>
              </a:lnSpc>
              <a:buNone/>
            </a:pPr>
            <a:r>
              <a:rPr lang="en-US" sz="4500" b="1" spc="-67" kern="0" dirty="0">
                <a:solidFill>
                  <a:srgbClr val="F3F2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Criminal Procedure, Defined</a:t>
            </a:r>
            <a:endParaRPr lang="en-US" sz="45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3F2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28876"/>
            <a:ext cx="17602200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spc="144" kern="0" dirty="0">
                <a:solidFill>
                  <a:srgbClr val="EC3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· CRIMINAL PROCEDURE, DEFINED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09901" y="1876663"/>
            <a:ext cx="17638609" cy="4474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4906"/>
              </a:lnSpc>
              <a:buNone/>
            </a:pPr>
            <a:r>
              <a:rPr lang="en-US" sz="4500" b="1" spc="-67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Criminal procedure, defined</a:t>
            </a:r>
            <a:endParaRPr lang="en-US" sz="4500" dirty="0"/>
          </a:p>
        </p:txBody>
      </p:sp>
      <p:sp>
        <p:nvSpPr>
          <p:cNvPr id="4" name="Text 2"/>
          <p:cNvSpPr/>
          <p:nvPr/>
        </p:nvSpPr>
        <p:spPr>
          <a:xfrm>
            <a:off x="929640" y="3219807"/>
            <a:ext cx="12672060" cy="299013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3333"/>
              </a:lnSpc>
              <a:buNone/>
            </a:pPr>
            <a:r>
              <a:rPr lang="en-US" sz="240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Meaning — the body of rules governing how a criminal case moves: from information of an offence, to investigation, trial, judgment and execution of sentence.</a:t>
            </a:r>
            <a:endParaRPr lang="en-US" sz="2400" dirty="0"/>
          </a:p>
          <a:p>
            <a:pPr algn="l" indent="0" marL="0">
              <a:lnSpc>
                <a:spcPct val="133333"/>
              </a:lnSpc>
              <a:buNone/>
            </a:pPr>
            <a:r>
              <a:rPr lang="en-US" sz="240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Nature — procedural, not substantive: it creates no offence and prescribes no punishment; it supplies only the machinery.</a:t>
            </a:r>
            <a:endParaRPr lang="en-US" sz="2400" dirty="0"/>
          </a:p>
          <a:p>
            <a:pPr algn="l" indent="0" marL="0">
              <a:lnSpc>
                <a:spcPct val="133333"/>
              </a:lnSpc>
              <a:buNone/>
            </a:pPr>
            <a:r>
              <a:rPr lang="en-US" sz="240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Objective — a fair, prompt and orderly trial, balancing the liberty of the accused against the interests of the state and the victim.</a:t>
            </a:r>
            <a:endParaRPr lang="en-US" sz="24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8987195"/>
            <a:ext cx="2923937" cy="15680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3F2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28876"/>
            <a:ext cx="17602200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spc="144" kern="0" dirty="0">
                <a:solidFill>
                  <a:srgbClr val="EC3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· CRIMINAL PROCEDURE, DEFINED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09901" y="1876663"/>
            <a:ext cx="17638609" cy="4474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4906"/>
              </a:lnSpc>
              <a:buNone/>
            </a:pPr>
            <a:r>
              <a:rPr lang="en-US" sz="4500" b="1" spc="-67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codes now in force</a:t>
            </a:r>
            <a:endParaRPr lang="en-US" sz="4500" dirty="0"/>
          </a:p>
        </p:txBody>
      </p:sp>
      <p:sp>
        <p:nvSpPr>
          <p:cNvPr id="4" name="Shape 2"/>
          <p:cNvSpPr/>
          <p:nvPr/>
        </p:nvSpPr>
        <p:spPr>
          <a:xfrm>
            <a:off x="1143000" y="3190875"/>
            <a:ext cx="5029200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1143000" y="3435430"/>
            <a:ext cx="5532120" cy="2564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7143"/>
              </a:lnSpc>
              <a:buNone/>
            </a:pPr>
            <a:r>
              <a:rPr lang="en-US" sz="2400" b="1" spc="-36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BNS, 2023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143000" y="3941088"/>
            <a:ext cx="5180076" cy="112240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2162"/>
              </a:lnSpc>
              <a:buNone/>
            </a:pPr>
            <a:r>
              <a:rPr lang="en-US" sz="195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Bharatiya Nyaya Sanhita — replaces the Indian Penal Code, 1860. Substantive criminal law.</a:t>
            </a:r>
            <a:endParaRPr lang="en-US" sz="1950" dirty="0"/>
          </a:p>
        </p:txBody>
      </p:sp>
      <p:sp>
        <p:nvSpPr>
          <p:cNvPr id="7" name="Shape 5"/>
          <p:cNvSpPr/>
          <p:nvPr/>
        </p:nvSpPr>
        <p:spPr>
          <a:xfrm>
            <a:off x="6629400" y="3190875"/>
            <a:ext cx="5029200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6629400" y="3435430"/>
            <a:ext cx="5532120" cy="2564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7143"/>
              </a:lnSpc>
              <a:buNone/>
            </a:pPr>
            <a:r>
              <a:rPr lang="en-US" sz="2400" b="1" spc="-36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BNSS, 2023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6629400" y="3941088"/>
            <a:ext cx="5180076" cy="157960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2162"/>
              </a:lnSpc>
              <a:buNone/>
            </a:pPr>
            <a:r>
              <a:rPr lang="en-US" sz="195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Bharatiya Nagarik Suraksha Sanhita — replaces the Code of Criminal Procedure, 1973. Procedural law — our subject this semester.</a:t>
            </a:r>
            <a:endParaRPr lang="en-US" sz="1950" dirty="0"/>
          </a:p>
        </p:txBody>
      </p:sp>
      <p:sp>
        <p:nvSpPr>
          <p:cNvPr id="10" name="Shape 8"/>
          <p:cNvSpPr/>
          <p:nvPr/>
        </p:nvSpPr>
        <p:spPr>
          <a:xfrm>
            <a:off x="12115800" y="3190875"/>
            <a:ext cx="5029200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12115800" y="3435430"/>
            <a:ext cx="5532120" cy="2564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7143"/>
              </a:lnSpc>
              <a:buNone/>
            </a:pPr>
            <a:r>
              <a:rPr lang="en-US" sz="2400" b="1" spc="-36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BSA, 2023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12115800" y="3941088"/>
            <a:ext cx="5180076" cy="66520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2162"/>
              </a:lnSpc>
              <a:buNone/>
            </a:pPr>
            <a:r>
              <a:rPr lang="en-US" sz="195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Bharatiya Sakshya Adhiniyam — replaces the Indian Evidence Act, 1872. Law of evidence.</a:t>
            </a:r>
            <a:endParaRPr lang="en-US" sz="1950" dirty="0"/>
          </a:p>
        </p:txBody>
      </p:sp>
      <p:pic>
        <p:nvPicPr>
          <p:cNvPr id="1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8987195"/>
            <a:ext cx="2923937" cy="15680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3F2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28876"/>
            <a:ext cx="17602200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spc="144" kern="0" dirty="0">
                <a:solidFill>
                  <a:srgbClr val="EC3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· CRIMINAL PROCEDURE, DEFINED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09901" y="1876663"/>
            <a:ext cx="17638609" cy="4474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4906"/>
              </a:lnSpc>
              <a:buNone/>
            </a:pPr>
            <a:r>
              <a:rPr lang="en-US" sz="4500" b="1" spc="-67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Old law, new law</a:t>
            </a:r>
            <a:endParaRPr lang="en-US" sz="4500" dirty="0"/>
          </a:p>
        </p:txBody>
      </p:sp>
      <p:sp>
        <p:nvSpPr>
          <p:cNvPr id="4" name="Shape 2"/>
          <p:cNvSpPr/>
          <p:nvPr/>
        </p:nvSpPr>
        <p:spPr>
          <a:xfrm>
            <a:off x="1143000" y="4097536"/>
            <a:ext cx="4477941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1143000" y="3575726"/>
            <a:ext cx="4383679" cy="19410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b="1" spc="144" kern="0" dirty="0">
                <a:solidFill>
                  <a:srgbClr val="201E1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OLD CODE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5620941" y="4097536"/>
            <a:ext cx="5769888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5849541" y="3575726"/>
            <a:ext cx="5485785" cy="19410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b="1" spc="144" kern="0" dirty="0">
                <a:solidFill>
                  <a:srgbClr val="201E1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CODE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11390829" y="4097536"/>
            <a:ext cx="5754171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11619429" y="3575726"/>
            <a:ext cx="5698197" cy="19410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b="1" spc="144" kern="0" dirty="0">
                <a:solidFill>
                  <a:srgbClr val="201E1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GOVERNS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1143000" y="5021461"/>
            <a:ext cx="4477941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1143000" y="4477002"/>
            <a:ext cx="4383679" cy="21833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Indian Penal Code, 1860</a:t>
            </a:r>
            <a:endParaRPr lang="en-US" sz="2025" dirty="0"/>
          </a:p>
        </p:txBody>
      </p:sp>
      <p:sp>
        <p:nvSpPr>
          <p:cNvPr id="12" name="Shape 10"/>
          <p:cNvSpPr/>
          <p:nvPr/>
        </p:nvSpPr>
        <p:spPr>
          <a:xfrm>
            <a:off x="5620941" y="5021461"/>
            <a:ext cx="5769888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5849541" y="4477002"/>
            <a:ext cx="5485785" cy="21833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Bharatiya Nyaya Sanhita, 2023</a:t>
            </a:r>
            <a:endParaRPr lang="en-US" sz="2025" dirty="0"/>
          </a:p>
        </p:txBody>
      </p:sp>
      <p:sp>
        <p:nvSpPr>
          <p:cNvPr id="14" name="Shape 12"/>
          <p:cNvSpPr/>
          <p:nvPr/>
        </p:nvSpPr>
        <p:spPr>
          <a:xfrm>
            <a:off x="11390829" y="5021461"/>
            <a:ext cx="5754171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11619429" y="4477002"/>
            <a:ext cx="5698197" cy="21833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Offences and punishments</a:t>
            </a:r>
            <a:endParaRPr lang="en-US" sz="2025" dirty="0"/>
          </a:p>
        </p:txBody>
      </p:sp>
      <p:sp>
        <p:nvSpPr>
          <p:cNvPr id="16" name="Shape 14"/>
          <p:cNvSpPr/>
          <p:nvPr/>
        </p:nvSpPr>
        <p:spPr>
          <a:xfrm>
            <a:off x="1143000" y="5933956"/>
            <a:ext cx="4477941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1143000" y="5393307"/>
            <a:ext cx="4383679" cy="214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Code of Criminal Procedure, 1973</a:t>
            </a:r>
            <a:endParaRPr lang="en-US" sz="2025" dirty="0"/>
          </a:p>
        </p:txBody>
      </p:sp>
      <p:sp>
        <p:nvSpPr>
          <p:cNvPr id="18" name="Shape 16"/>
          <p:cNvSpPr/>
          <p:nvPr/>
        </p:nvSpPr>
        <p:spPr>
          <a:xfrm>
            <a:off x="5620941" y="5933956"/>
            <a:ext cx="5769888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19" name="Text 17"/>
          <p:cNvSpPr/>
          <p:nvPr/>
        </p:nvSpPr>
        <p:spPr>
          <a:xfrm>
            <a:off x="5849541" y="5393307"/>
            <a:ext cx="5485785" cy="214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Bharatiya Nagarik Suraksha Sanhita, 2023</a:t>
            </a:r>
            <a:endParaRPr lang="en-US" sz="2025" dirty="0"/>
          </a:p>
        </p:txBody>
      </p:sp>
      <p:sp>
        <p:nvSpPr>
          <p:cNvPr id="20" name="Shape 18"/>
          <p:cNvSpPr/>
          <p:nvPr/>
        </p:nvSpPr>
        <p:spPr>
          <a:xfrm>
            <a:off x="11390829" y="5933956"/>
            <a:ext cx="5754171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21" name="Text 19"/>
          <p:cNvSpPr/>
          <p:nvPr/>
        </p:nvSpPr>
        <p:spPr>
          <a:xfrm>
            <a:off x="11619429" y="5393307"/>
            <a:ext cx="5698197" cy="214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Investigation, trial and sentencing procedure</a:t>
            </a:r>
            <a:endParaRPr lang="en-US" sz="2025" dirty="0"/>
          </a:p>
        </p:txBody>
      </p:sp>
      <p:sp>
        <p:nvSpPr>
          <p:cNvPr id="22" name="Shape 20"/>
          <p:cNvSpPr/>
          <p:nvPr/>
        </p:nvSpPr>
        <p:spPr>
          <a:xfrm>
            <a:off x="1143000" y="6846451"/>
            <a:ext cx="4477941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23" name="Text 21"/>
          <p:cNvSpPr/>
          <p:nvPr/>
        </p:nvSpPr>
        <p:spPr>
          <a:xfrm>
            <a:off x="1143000" y="6305803"/>
            <a:ext cx="4383679" cy="214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Indian Evidence Act, 1872</a:t>
            </a:r>
            <a:endParaRPr lang="en-US" sz="2025" dirty="0"/>
          </a:p>
        </p:txBody>
      </p:sp>
      <p:sp>
        <p:nvSpPr>
          <p:cNvPr id="24" name="Shape 22"/>
          <p:cNvSpPr/>
          <p:nvPr/>
        </p:nvSpPr>
        <p:spPr>
          <a:xfrm>
            <a:off x="5620941" y="6846451"/>
            <a:ext cx="5769888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25" name="Text 23"/>
          <p:cNvSpPr/>
          <p:nvPr/>
        </p:nvSpPr>
        <p:spPr>
          <a:xfrm>
            <a:off x="5849541" y="6305803"/>
            <a:ext cx="5485785" cy="214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Bharatiya Sakshya Adhiniyam, 2023</a:t>
            </a:r>
            <a:endParaRPr lang="en-US" sz="2025" dirty="0"/>
          </a:p>
        </p:txBody>
      </p:sp>
      <p:sp>
        <p:nvSpPr>
          <p:cNvPr id="26" name="Shape 24"/>
          <p:cNvSpPr/>
          <p:nvPr/>
        </p:nvSpPr>
        <p:spPr>
          <a:xfrm>
            <a:off x="11390829" y="6846451"/>
            <a:ext cx="5754171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27" name="Text 25"/>
          <p:cNvSpPr/>
          <p:nvPr/>
        </p:nvSpPr>
        <p:spPr>
          <a:xfrm>
            <a:off x="11619429" y="6305803"/>
            <a:ext cx="5698197" cy="214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Relevance and proof of facts</a:t>
            </a:r>
            <a:endParaRPr lang="en-US" sz="2025" dirty="0"/>
          </a:p>
        </p:txBody>
      </p:sp>
      <p:sp>
        <p:nvSpPr>
          <p:cNvPr id="28" name="Text 26"/>
          <p:cNvSpPr/>
          <p:nvPr/>
        </p:nvSpPr>
        <p:spPr>
          <a:xfrm>
            <a:off x="1143000" y="7615357"/>
            <a:ext cx="13255872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76471"/>
              </a:lnSpc>
              <a:buNone/>
            </a:pPr>
            <a:r>
              <a:rPr lang="en-US" sz="180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three new codes have been in force since 1 July 2024.</a:t>
            </a:r>
            <a:endParaRPr lang="en-US" sz="1800" dirty="0"/>
          </a:p>
        </p:txBody>
      </p:sp>
      <p:pic>
        <p:nvPicPr>
          <p:cNvPr id="2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8987195"/>
            <a:ext cx="2923937" cy="15680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3F2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28876"/>
            <a:ext cx="17602200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spc="144" kern="0" dirty="0">
                <a:solidFill>
                  <a:srgbClr val="EC3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BNSS · UNIT I · SESSION 1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083350" y="2689860"/>
            <a:ext cx="11785531" cy="20497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69110"/>
              </a:lnSpc>
              <a:buNone/>
            </a:pPr>
            <a:r>
              <a:rPr lang="en-US" sz="8100" b="1" spc="-162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Next: the machinery in motion</a:t>
            </a:r>
            <a:endParaRPr lang="en-US" sz="8100" dirty="0"/>
          </a:p>
        </p:txBody>
      </p:sp>
      <p:sp>
        <p:nvSpPr>
          <p:cNvPr id="4" name="Text 2"/>
          <p:cNvSpPr/>
          <p:nvPr/>
        </p:nvSpPr>
        <p:spPr>
          <a:xfrm>
            <a:off x="1143000" y="5082540"/>
            <a:ext cx="9399189" cy="2324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9091"/>
              </a:lnSpc>
              <a:buNone/>
            </a:pPr>
            <a:r>
              <a:rPr lang="en-US" sz="285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Session 2 — Historical development of criminal procedure in India Criminal procedure before codification; Codes of 1861, 1872, 1882 and 1898; development of the Code of Criminal Procedure, 1973; reasons for replacing the CrPC.</a:t>
            </a:r>
            <a:endParaRPr lang="en-US" sz="2850" dirty="0"/>
          </a:p>
        </p:txBody>
      </p:sp>
      <p:sp>
        <p:nvSpPr>
          <p:cNvPr id="5" name="Text 3"/>
          <p:cNvSpPr/>
          <p:nvPr/>
        </p:nvSpPr>
        <p:spPr>
          <a:xfrm>
            <a:off x="1143000" y="8987195"/>
            <a:ext cx="2626054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dirty="0">
                <a:solidFill>
                  <a:srgbClr val="211D1D">
                    <a:alpha val="5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Dr. Jayashri Rajbangshi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3701772" y="8987195"/>
            <a:ext cx="152400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dirty="0">
                <a:solidFill>
                  <a:srgbClr val="211D1D">
                    <a:alpha val="5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3949422" y="8987195"/>
            <a:ext cx="1869186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dirty="0">
                <a:solidFill>
                  <a:srgbClr val="211D1D">
                    <a:alpha val="5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J.B. Law College</a:t>
            </a: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C30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0130" y="3605332"/>
            <a:ext cx="2696516" cy="2095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63830"/>
              </a:lnSpc>
              <a:buNone/>
            </a:pPr>
            <a:r>
              <a:rPr lang="en-US" sz="18000" b="1" spc="-360" kern="0" dirty="0">
                <a:solidFill>
                  <a:srgbClr val="AE1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8000" dirty="0"/>
          </a:p>
        </p:txBody>
      </p:sp>
      <p:sp>
        <p:nvSpPr>
          <p:cNvPr id="3" name="Text 1"/>
          <p:cNvSpPr/>
          <p:nvPr/>
        </p:nvSpPr>
        <p:spPr>
          <a:xfrm>
            <a:off x="1109901" y="6043732"/>
            <a:ext cx="7052536" cy="4474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4906"/>
              </a:lnSpc>
              <a:buNone/>
            </a:pPr>
            <a:r>
              <a:rPr lang="en-US" sz="4500" b="1" spc="-67" kern="0" dirty="0">
                <a:solidFill>
                  <a:srgbClr val="F3F2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Substance and Procedure</a:t>
            </a:r>
            <a:endParaRPr lang="en-US" sz="4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3F2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28876"/>
            <a:ext cx="17602200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spc="144" kern="0" dirty="0">
                <a:solidFill>
                  <a:srgbClr val="EC3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 · SUBSTANCE AND PROCEDURE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09901" y="1876663"/>
            <a:ext cx="17638609" cy="4474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4906"/>
              </a:lnSpc>
              <a:buNone/>
            </a:pPr>
            <a:r>
              <a:rPr lang="en-US" sz="4500" b="1" spc="-67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cheque bounces. What happens next?</a:t>
            </a:r>
            <a:endParaRPr lang="en-US" sz="4500" dirty="0"/>
          </a:p>
        </p:txBody>
      </p:sp>
      <p:sp>
        <p:nvSpPr>
          <p:cNvPr id="4" name="Text 2"/>
          <p:cNvSpPr/>
          <p:nvPr/>
        </p:nvSpPr>
        <p:spPr>
          <a:xfrm>
            <a:off x="929640" y="3219807"/>
            <a:ext cx="12672060" cy="299013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3333"/>
              </a:lnSpc>
              <a:buNone/>
            </a:pPr>
            <a:r>
              <a:rPr lang="en-US" sz="240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138 of the Negotiable Instruments Act says dishonour of a cheque is punishable — that is a rule about what conduct is wrong.</a:t>
            </a:r>
            <a:endParaRPr lang="en-US" sz="2400" dirty="0"/>
          </a:p>
          <a:p>
            <a:pPr algn="l" indent="0" marL="0">
              <a:lnSpc>
                <a:spcPct val="133333"/>
              </a:lnSpc>
              <a:buNone/>
            </a:pPr>
            <a:r>
              <a:rPr lang="en-US" sz="240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does not say which court to approach, how to file a complaint, or how the accused gets a hearing.</a:t>
            </a:r>
            <a:endParaRPr lang="en-US" sz="2400" dirty="0"/>
          </a:p>
          <a:p>
            <a:pPr algn="l" indent="0" marL="0">
              <a:lnSpc>
                <a:spcPct val="133333"/>
              </a:lnSpc>
              <a:buNone/>
            </a:pPr>
            <a:r>
              <a:rPr lang="en-US" sz="240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answer to "what do we do about it" comes from a separate, second body of law — procedure.</a:t>
            </a:r>
            <a:endParaRPr lang="en-US" sz="24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8987195"/>
            <a:ext cx="2794040" cy="15680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3F2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28876"/>
            <a:ext cx="17602200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spc="144" kern="0" dirty="0">
                <a:solidFill>
                  <a:srgbClr val="EC3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 · SUBSTANCE AND PROCEDURE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09901" y="1876663"/>
            <a:ext cx="17638609" cy="4474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4906"/>
              </a:lnSpc>
              <a:buNone/>
            </a:pPr>
            <a:r>
              <a:rPr lang="en-US" sz="4500" b="1" spc="-67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kinds of rules</a:t>
            </a:r>
            <a:endParaRPr lang="en-US" sz="4500" dirty="0"/>
          </a:p>
        </p:txBody>
      </p:sp>
      <p:sp>
        <p:nvSpPr>
          <p:cNvPr id="4" name="Shape 2"/>
          <p:cNvSpPr/>
          <p:nvPr/>
        </p:nvSpPr>
        <p:spPr>
          <a:xfrm>
            <a:off x="1143000" y="3190875"/>
            <a:ext cx="7772400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1143000" y="3435430"/>
            <a:ext cx="8549640" cy="2564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7143"/>
              </a:lnSpc>
              <a:buNone/>
            </a:pPr>
            <a:r>
              <a:rPr lang="en-US" sz="2400" b="1" spc="-36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Substantive law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143000" y="3941088"/>
            <a:ext cx="8005572" cy="112240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2162"/>
              </a:lnSpc>
              <a:buNone/>
            </a:pPr>
            <a:r>
              <a:rPr lang="en-US" sz="195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Defines rights, duties and offences — what conduct is a crime, and what punishment it carries. Example: BNS Section 303 makes theft an offence and fixes its punishment.</a:t>
            </a:r>
            <a:endParaRPr lang="en-US" sz="1950" dirty="0"/>
          </a:p>
        </p:txBody>
      </p:sp>
      <p:sp>
        <p:nvSpPr>
          <p:cNvPr id="7" name="Shape 5"/>
          <p:cNvSpPr/>
          <p:nvPr/>
        </p:nvSpPr>
        <p:spPr>
          <a:xfrm>
            <a:off x="9372600" y="3190875"/>
            <a:ext cx="7772400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9372600" y="3435430"/>
            <a:ext cx="8549640" cy="2564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7143"/>
              </a:lnSpc>
              <a:buNone/>
            </a:pPr>
            <a:r>
              <a:rPr lang="en-US" sz="2400" b="1" spc="-36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Procedural law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9372600" y="3941088"/>
            <a:ext cx="8005572" cy="112240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2162"/>
              </a:lnSpc>
              <a:buNone/>
            </a:pPr>
            <a:r>
              <a:rPr lang="en-US" sz="195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machinery that enforces substantive law — how to investigate, arrest, prosecute and try a case. Example: BNSS lays down how an FIR is registered and a chargesheet is filed.</a:t>
            </a:r>
            <a:endParaRPr lang="en-US" sz="1950" dirty="0"/>
          </a:p>
        </p:txBody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8987195"/>
            <a:ext cx="2794040" cy="15680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3F2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28876"/>
            <a:ext cx="17602200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spc="144" kern="0" dirty="0">
                <a:solidFill>
                  <a:srgbClr val="EC3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 · SUBSTANCE AND PROCEDURE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09901" y="1876663"/>
            <a:ext cx="17638609" cy="4474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4906"/>
              </a:lnSpc>
              <a:buNone/>
            </a:pPr>
            <a:r>
              <a:rPr lang="en-US" sz="4500" b="1" spc="-67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theft, two bodies of law</a:t>
            </a:r>
            <a:endParaRPr lang="en-US" sz="4500" dirty="0"/>
          </a:p>
        </p:txBody>
      </p:sp>
      <p:sp>
        <p:nvSpPr>
          <p:cNvPr id="4" name="Shape 2"/>
          <p:cNvSpPr/>
          <p:nvPr/>
        </p:nvSpPr>
        <p:spPr>
          <a:xfrm>
            <a:off x="1143000" y="4097536"/>
            <a:ext cx="6446639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1143000" y="3575726"/>
            <a:ext cx="6411438" cy="19410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b="1" spc="144" kern="0" dirty="0">
                <a:solidFill>
                  <a:srgbClr val="201E1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QUESTION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7589639" y="4097536"/>
            <a:ext cx="2606873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7818239" y="3575726"/>
            <a:ext cx="2227880" cy="19410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b="1" spc="144" kern="0" dirty="0">
                <a:solidFill>
                  <a:srgbClr val="201E1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ANSWERED BY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10196513" y="4097536"/>
            <a:ext cx="6948488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10425113" y="3575726"/>
            <a:ext cx="6928342" cy="19410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b="1" spc="144" kern="0" dirty="0">
                <a:solidFill>
                  <a:srgbClr val="201E1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1143000" y="5021461"/>
            <a:ext cx="6446639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1143000" y="4477002"/>
            <a:ext cx="6411438" cy="21833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taking my neighbour's bicycle a crime?</a:t>
            </a:r>
            <a:endParaRPr lang="en-US" sz="2025" dirty="0"/>
          </a:p>
        </p:txBody>
      </p:sp>
      <p:sp>
        <p:nvSpPr>
          <p:cNvPr id="12" name="Shape 10"/>
          <p:cNvSpPr/>
          <p:nvPr/>
        </p:nvSpPr>
        <p:spPr>
          <a:xfrm>
            <a:off x="7589639" y="5021461"/>
            <a:ext cx="2606873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7818239" y="4477002"/>
            <a:ext cx="2227880" cy="21833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Substantive law</a:t>
            </a:r>
            <a:endParaRPr lang="en-US" sz="2025" dirty="0"/>
          </a:p>
        </p:txBody>
      </p:sp>
      <p:sp>
        <p:nvSpPr>
          <p:cNvPr id="14" name="Shape 12"/>
          <p:cNvSpPr/>
          <p:nvPr/>
        </p:nvSpPr>
        <p:spPr>
          <a:xfrm>
            <a:off x="10196513" y="5021461"/>
            <a:ext cx="6948488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10425113" y="4477002"/>
            <a:ext cx="6928342" cy="21833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BNS, Section 303 — theft</a:t>
            </a:r>
            <a:endParaRPr lang="en-US" sz="2025" dirty="0"/>
          </a:p>
        </p:txBody>
      </p:sp>
      <p:sp>
        <p:nvSpPr>
          <p:cNvPr id="16" name="Shape 14"/>
          <p:cNvSpPr/>
          <p:nvPr/>
        </p:nvSpPr>
        <p:spPr>
          <a:xfrm>
            <a:off x="1143000" y="5933956"/>
            <a:ext cx="6446639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1143000" y="5393307"/>
            <a:ext cx="6411438" cy="214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punishment can a court impose?</a:t>
            </a:r>
            <a:endParaRPr lang="en-US" sz="2025" dirty="0"/>
          </a:p>
        </p:txBody>
      </p:sp>
      <p:sp>
        <p:nvSpPr>
          <p:cNvPr id="18" name="Shape 16"/>
          <p:cNvSpPr/>
          <p:nvPr/>
        </p:nvSpPr>
        <p:spPr>
          <a:xfrm>
            <a:off x="7589639" y="5933956"/>
            <a:ext cx="2606873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19" name="Text 17"/>
          <p:cNvSpPr/>
          <p:nvPr/>
        </p:nvSpPr>
        <p:spPr>
          <a:xfrm>
            <a:off x="7818239" y="5393307"/>
            <a:ext cx="2227880" cy="214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Substantive law</a:t>
            </a:r>
            <a:endParaRPr lang="en-US" sz="2025" dirty="0"/>
          </a:p>
        </p:txBody>
      </p:sp>
      <p:sp>
        <p:nvSpPr>
          <p:cNvPr id="20" name="Shape 18"/>
          <p:cNvSpPr/>
          <p:nvPr/>
        </p:nvSpPr>
        <p:spPr>
          <a:xfrm>
            <a:off x="10196513" y="5933956"/>
            <a:ext cx="6948488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21" name="Text 19"/>
          <p:cNvSpPr/>
          <p:nvPr/>
        </p:nvSpPr>
        <p:spPr>
          <a:xfrm>
            <a:off x="10425113" y="5393307"/>
            <a:ext cx="6928342" cy="214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BNS, Section 303 — up to 3 years, or fine, or both</a:t>
            </a:r>
            <a:endParaRPr lang="en-US" sz="2025" dirty="0"/>
          </a:p>
        </p:txBody>
      </p:sp>
      <p:sp>
        <p:nvSpPr>
          <p:cNvPr id="22" name="Shape 20"/>
          <p:cNvSpPr/>
          <p:nvPr/>
        </p:nvSpPr>
        <p:spPr>
          <a:xfrm>
            <a:off x="1143000" y="6846451"/>
            <a:ext cx="6446639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23" name="Text 21"/>
          <p:cNvSpPr/>
          <p:nvPr/>
        </p:nvSpPr>
        <p:spPr>
          <a:xfrm>
            <a:off x="1143000" y="6305803"/>
            <a:ext cx="6411438" cy="214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investigates it?</a:t>
            </a:r>
            <a:endParaRPr lang="en-US" sz="2025" dirty="0"/>
          </a:p>
        </p:txBody>
      </p:sp>
      <p:sp>
        <p:nvSpPr>
          <p:cNvPr id="24" name="Shape 22"/>
          <p:cNvSpPr/>
          <p:nvPr/>
        </p:nvSpPr>
        <p:spPr>
          <a:xfrm>
            <a:off x="7589639" y="6846451"/>
            <a:ext cx="2606873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25" name="Text 23"/>
          <p:cNvSpPr/>
          <p:nvPr/>
        </p:nvSpPr>
        <p:spPr>
          <a:xfrm>
            <a:off x="7818239" y="6305803"/>
            <a:ext cx="2227880" cy="214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Procedural law</a:t>
            </a:r>
            <a:endParaRPr lang="en-US" sz="2025" dirty="0"/>
          </a:p>
        </p:txBody>
      </p:sp>
      <p:sp>
        <p:nvSpPr>
          <p:cNvPr id="26" name="Shape 24"/>
          <p:cNvSpPr/>
          <p:nvPr/>
        </p:nvSpPr>
        <p:spPr>
          <a:xfrm>
            <a:off x="10196513" y="6846451"/>
            <a:ext cx="6948488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27" name="Text 25"/>
          <p:cNvSpPr/>
          <p:nvPr/>
        </p:nvSpPr>
        <p:spPr>
          <a:xfrm>
            <a:off x="10425113" y="6305803"/>
            <a:ext cx="6928342" cy="214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BNSS — FIR and investigation, Sections 173–176</a:t>
            </a:r>
            <a:endParaRPr lang="en-US" sz="2025" dirty="0"/>
          </a:p>
        </p:txBody>
      </p:sp>
      <p:sp>
        <p:nvSpPr>
          <p:cNvPr id="28" name="Shape 26"/>
          <p:cNvSpPr/>
          <p:nvPr/>
        </p:nvSpPr>
        <p:spPr>
          <a:xfrm>
            <a:off x="1143000" y="7758946"/>
            <a:ext cx="6446639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29" name="Text 27"/>
          <p:cNvSpPr/>
          <p:nvPr/>
        </p:nvSpPr>
        <p:spPr>
          <a:xfrm>
            <a:off x="1143000" y="7218298"/>
            <a:ext cx="6411438" cy="214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Which court tries it, and can the accused get bail?</a:t>
            </a:r>
            <a:endParaRPr lang="en-US" sz="2025" dirty="0"/>
          </a:p>
        </p:txBody>
      </p:sp>
      <p:sp>
        <p:nvSpPr>
          <p:cNvPr id="30" name="Shape 28"/>
          <p:cNvSpPr/>
          <p:nvPr/>
        </p:nvSpPr>
        <p:spPr>
          <a:xfrm>
            <a:off x="7589639" y="7758946"/>
            <a:ext cx="2606873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31" name="Text 29"/>
          <p:cNvSpPr/>
          <p:nvPr/>
        </p:nvSpPr>
        <p:spPr>
          <a:xfrm>
            <a:off x="7818239" y="7218298"/>
            <a:ext cx="2227880" cy="214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Procedural law</a:t>
            </a:r>
            <a:endParaRPr lang="en-US" sz="2025" dirty="0"/>
          </a:p>
        </p:txBody>
      </p:sp>
      <p:sp>
        <p:nvSpPr>
          <p:cNvPr id="32" name="Shape 30"/>
          <p:cNvSpPr/>
          <p:nvPr/>
        </p:nvSpPr>
        <p:spPr>
          <a:xfrm>
            <a:off x="10196513" y="7758946"/>
            <a:ext cx="6948488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33" name="Text 31"/>
          <p:cNvSpPr/>
          <p:nvPr/>
        </p:nvSpPr>
        <p:spPr>
          <a:xfrm>
            <a:off x="10425113" y="7218298"/>
            <a:ext cx="6928342" cy="214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BNSS — classification of offences and bail provisions</a:t>
            </a:r>
            <a:endParaRPr lang="en-US" sz="2025" dirty="0"/>
          </a:p>
        </p:txBody>
      </p:sp>
      <p:pic>
        <p:nvPicPr>
          <p:cNvPr id="3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8987195"/>
            <a:ext cx="2794040" cy="15680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3F2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28876"/>
            <a:ext cx="17602200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spc="144" kern="0" dirty="0">
                <a:solidFill>
                  <a:srgbClr val="EC3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 · SUBSTANCE AND PROCEDURE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09901" y="1876663"/>
            <a:ext cx="17638609" cy="4474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4906"/>
              </a:lnSpc>
              <a:buNone/>
            </a:pPr>
            <a:r>
              <a:rPr lang="en-US" sz="4500" b="1" spc="-67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pillars, one system</a:t>
            </a:r>
            <a:endParaRPr lang="en-US" sz="4500" dirty="0"/>
          </a:p>
        </p:txBody>
      </p:sp>
      <p:sp>
        <p:nvSpPr>
          <p:cNvPr id="4" name="Shape 2"/>
          <p:cNvSpPr/>
          <p:nvPr/>
        </p:nvSpPr>
        <p:spPr>
          <a:xfrm>
            <a:off x="1143000" y="3190875"/>
            <a:ext cx="5029200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1143000" y="3435430"/>
            <a:ext cx="5532120" cy="2564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7143"/>
              </a:lnSpc>
              <a:buNone/>
            </a:pPr>
            <a:r>
              <a:rPr lang="en-US" sz="2400" b="1" spc="-36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Substantive: BNS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143000" y="3941088"/>
            <a:ext cx="5180076" cy="112240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2162"/>
              </a:lnSpc>
              <a:buNone/>
            </a:pPr>
            <a:r>
              <a:rPr lang="en-US" sz="195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Bharatiya Nyaya Sanhita, 2023 — defines offences and punishments. Replaces the Indian Penal Code, 1860.</a:t>
            </a:r>
            <a:endParaRPr lang="en-US" sz="1950" dirty="0"/>
          </a:p>
        </p:txBody>
      </p:sp>
      <p:sp>
        <p:nvSpPr>
          <p:cNvPr id="7" name="Shape 5"/>
          <p:cNvSpPr/>
          <p:nvPr/>
        </p:nvSpPr>
        <p:spPr>
          <a:xfrm>
            <a:off x="6629400" y="3190875"/>
            <a:ext cx="5029200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6629400" y="3435430"/>
            <a:ext cx="5532120" cy="2564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7143"/>
              </a:lnSpc>
              <a:buNone/>
            </a:pPr>
            <a:r>
              <a:rPr lang="en-US" sz="2400" b="1" spc="-36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Procedural: BNSS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6629400" y="3941088"/>
            <a:ext cx="5180076" cy="157960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2162"/>
              </a:lnSpc>
              <a:buNone/>
            </a:pPr>
            <a:r>
              <a:rPr lang="en-US" sz="195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Bharatiya Nagarik Suraksha Sanhita, 2023 — the machinery of investigation, trial and sentencing. Replaces the Code of Criminal Procedure, 1973.</a:t>
            </a:r>
            <a:endParaRPr lang="en-US" sz="1950" dirty="0"/>
          </a:p>
        </p:txBody>
      </p:sp>
      <p:sp>
        <p:nvSpPr>
          <p:cNvPr id="10" name="Shape 8"/>
          <p:cNvSpPr/>
          <p:nvPr/>
        </p:nvSpPr>
        <p:spPr>
          <a:xfrm>
            <a:off x="12115800" y="3190875"/>
            <a:ext cx="5029200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12115800" y="3435430"/>
            <a:ext cx="5532120" cy="2564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7143"/>
              </a:lnSpc>
              <a:buNone/>
            </a:pPr>
            <a:r>
              <a:rPr lang="en-US" sz="2400" b="1" spc="-36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Evidentiary: BSA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12115800" y="3941088"/>
            <a:ext cx="5180076" cy="112240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2162"/>
              </a:lnSpc>
              <a:buNone/>
            </a:pPr>
            <a:r>
              <a:rPr lang="en-US" sz="195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Bharatiya Sakshya Adhiniyam, 2023 — what facts may be proved, and how. Replaces the Indian Evidence Act, 1872.</a:t>
            </a:r>
            <a:endParaRPr lang="en-US" sz="1950" dirty="0"/>
          </a:p>
        </p:txBody>
      </p:sp>
      <p:pic>
        <p:nvPicPr>
          <p:cNvPr id="1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8987195"/>
            <a:ext cx="2794040" cy="15680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3F2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28876"/>
            <a:ext cx="17602200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spc="144" kern="0" dirty="0">
                <a:solidFill>
                  <a:srgbClr val="EC3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 · SUBSTANCE AND PROCEDURE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1143000" y="2188012"/>
            <a:ext cx="1104900" cy="219551"/>
          </a:xfrm>
          <a:prstGeom prst="rect">
            <a:avLst/>
          </a:prstGeom>
          <a:solidFill>
            <a:srgbClr val="FFF2EF"/>
          </a:solidFill>
          <a:ln/>
        </p:spPr>
      </p:sp>
      <p:sp>
        <p:nvSpPr>
          <p:cNvPr id="4" name="Text 2"/>
          <p:cNvSpPr/>
          <p:nvPr/>
        </p:nvSpPr>
        <p:spPr>
          <a:xfrm>
            <a:off x="1238250" y="2216587"/>
            <a:ext cx="990600" cy="20050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42083"/>
              </a:lnSpc>
              <a:buNone/>
            </a:pPr>
            <a:r>
              <a:rPr lang="en-US" sz="825" spc="17" kern="0" dirty="0">
                <a:solidFill>
                  <a:srgbClr val="7C140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Think · Pair · Share</a:t>
            </a:r>
            <a:endParaRPr lang="en-US" sz="825" dirty="0"/>
          </a:p>
        </p:txBody>
      </p:sp>
      <p:sp>
        <p:nvSpPr>
          <p:cNvPr id="5" name="Text 3"/>
          <p:cNvSpPr/>
          <p:nvPr/>
        </p:nvSpPr>
        <p:spPr>
          <a:xfrm>
            <a:off x="1109901" y="2074426"/>
            <a:ext cx="17638609" cy="4474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4906"/>
              </a:lnSpc>
              <a:buNone/>
            </a:pPr>
            <a:r>
              <a:rPr lang="en-US" sz="4500" b="1" spc="-67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Substantive question, or procedural one?</a:t>
            </a:r>
            <a:endParaRPr lang="en-US" sz="4500" dirty="0"/>
          </a:p>
        </p:txBody>
      </p:sp>
      <p:sp>
        <p:nvSpPr>
          <p:cNvPr id="6" name="Text 4"/>
          <p:cNvSpPr/>
          <p:nvPr/>
        </p:nvSpPr>
        <p:spPr>
          <a:xfrm>
            <a:off x="929640" y="3417570"/>
            <a:ext cx="12672060" cy="253293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3333"/>
              </a:lnSpc>
              <a:buNone/>
            </a:pPr>
            <a:r>
              <a:rPr lang="en-US" sz="240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FIR is filed under BNSS. A chargesheet is filed under BNSS. But the punishment for the offence named in that FIR comes from the BNS.</a:t>
            </a:r>
            <a:endParaRPr lang="en-US" sz="2400" dirty="0"/>
          </a:p>
          <a:p>
            <a:pPr algn="l" indent="0" marL="0">
              <a:lnSpc>
                <a:spcPct val="133333"/>
              </a:lnSpc>
              <a:buNone/>
            </a:pPr>
            <a:r>
              <a:rPr lang="en-US" sz="240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pairs, two minutes: is "sentencing an offender to life imprisonment" a substantive question or a procedural one? What about "which court has the power to impose a life sentence"?</a:t>
            </a:r>
            <a:endParaRPr lang="en-US" sz="2400" dirty="0"/>
          </a:p>
          <a:p>
            <a:pPr algn="l" indent="0" marL="0">
              <a:lnSpc>
                <a:spcPct val="133333"/>
              </a:lnSpc>
              <a:buNone/>
            </a:pPr>
            <a:r>
              <a:rPr lang="en-US" sz="240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ready to defend your answer to the class.</a:t>
            </a:r>
            <a:endParaRPr lang="en-US" sz="240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8987195"/>
            <a:ext cx="2794040" cy="15680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C30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0130" y="3605332"/>
            <a:ext cx="2696516" cy="2095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63830"/>
              </a:lnSpc>
              <a:buNone/>
            </a:pPr>
            <a:r>
              <a:rPr lang="en-US" sz="18000" b="1" spc="-360" kern="0" dirty="0">
                <a:solidFill>
                  <a:srgbClr val="AE1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8000" dirty="0"/>
          </a:p>
        </p:txBody>
      </p:sp>
      <p:sp>
        <p:nvSpPr>
          <p:cNvPr id="3" name="Text 1"/>
          <p:cNvSpPr/>
          <p:nvPr/>
        </p:nvSpPr>
        <p:spPr>
          <a:xfrm>
            <a:off x="1109901" y="6043732"/>
            <a:ext cx="8888325" cy="4474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4906"/>
              </a:lnSpc>
              <a:buNone/>
            </a:pPr>
            <a:r>
              <a:rPr lang="en-US" sz="4500" b="1" spc="-67" kern="0" dirty="0">
                <a:solidFill>
                  <a:srgbClr val="F3F2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Criminal Law Came From</a:t>
            </a:r>
            <a:endParaRPr lang="en-US" sz="4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2026-08-02T06:32:51Z</dcterms:created>
  <dcterms:modified xsi:type="dcterms:W3CDTF">2026-08-02T06:32:51Z</dcterms:modified>
</cp:coreProperties>
</file>