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sv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BNSS · UNIT I · SESSION 2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083350" y="2644140"/>
            <a:ext cx="11785531" cy="305562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9110"/>
              </a:lnSpc>
              <a:buNone/>
            </a:pPr>
            <a:r>
              <a:rPr lang="en-US" sz="8100" b="1" spc="-162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Historical Development of Criminal Procedure in India</a:t>
            </a:r>
            <a:endParaRPr lang="en-US" sz="8100" dirty="0"/>
          </a:p>
        </p:txBody>
      </p:sp>
      <p:sp>
        <p:nvSpPr>
          <p:cNvPr id="4" name="Text 2"/>
          <p:cNvSpPr/>
          <p:nvPr/>
        </p:nvSpPr>
        <p:spPr>
          <a:xfrm>
            <a:off x="1143000" y="6042660"/>
            <a:ext cx="9399189" cy="140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9091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codification, the Codes of 1861, 1872, 1882 and 1898, the Code of Criminal Procedure, 1973 — and why it was replaced.</a:t>
            </a:r>
            <a:endParaRPr lang="en-US" sz="2850" dirty="0"/>
          </a:p>
        </p:txBody>
      </p:sp>
      <p:sp>
        <p:nvSpPr>
          <p:cNvPr id="5" name="Text 3"/>
          <p:cNvSpPr/>
          <p:nvPr/>
        </p:nvSpPr>
        <p:spPr>
          <a:xfrm>
            <a:off x="1143000" y="8987195"/>
            <a:ext cx="262605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Jayashri Rajbangshi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701772" y="8987195"/>
            <a:ext cx="1524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3949422" y="8987195"/>
            <a:ext cx="4140053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Assistant Professor, J.B. Law College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THE COLONIAL CODES, 1861–1898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1872 — refining the machinery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3190875"/>
            <a:ext cx="77724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35430"/>
            <a:ext cx="854964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was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43000" y="3941088"/>
            <a:ext cx="8005572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 X of 1872 replaced the 1861 code, arriving the same year as the Indian Evidence Act — procedure and proof were being rebuilt together.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9372600" y="3190875"/>
            <a:ext cx="77724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372600" y="3435430"/>
            <a:ext cx="854964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372600" y="3941088"/>
            <a:ext cx="8005572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Clearer rules for how a case moved from complaint to trial, and an early classification of offences by how they were to be tried — groundwork the later codes would build on.</a:t>
            </a:r>
            <a:endParaRPr lang="en-US" sz="19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THE COLONIAL CODES, 1861–1898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1882 — consolidation and simplification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3190875"/>
            <a:ext cx="77724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35430"/>
            <a:ext cx="854964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was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43000" y="3941088"/>
            <a:ext cx="8005572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 X of 1882 replaced the 1872 code, consolidating a decade of judicial practice and amendment into a single, more usable text.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9372600" y="3190875"/>
            <a:ext cx="77724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372600" y="3435430"/>
            <a:ext cx="854964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372600" y="3941088"/>
            <a:ext cx="8005572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Simpler classification schedules for offences, and clearer procedure for trial before Magistrates and Courts of Session — but still not the final word.</a:t>
            </a:r>
            <a:endParaRPr lang="en-US" sz="19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THE COLONIAL CODES, 1861–1898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1898 — the code that lasted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4097536"/>
            <a:ext cx="1406604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575726"/>
            <a:ext cx="1254204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549605" y="4097536"/>
            <a:ext cx="14595396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2778205" y="3575726"/>
            <a:ext cx="14804658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1898 CODE DID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1143000" y="5021461"/>
            <a:ext cx="1406604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143000" y="4477002"/>
            <a:ext cx="1254204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2025" dirty="0"/>
          </a:p>
        </p:txBody>
      </p:sp>
      <p:sp>
        <p:nvSpPr>
          <p:cNvPr id="10" name="Shape 8"/>
          <p:cNvSpPr/>
          <p:nvPr/>
        </p:nvSpPr>
        <p:spPr>
          <a:xfrm>
            <a:off x="2549605" y="5021461"/>
            <a:ext cx="1459539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2778205" y="4477002"/>
            <a:ext cx="14804658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Consolidated all earlier codes into one comprehensive text covering arrest, bail, investigation, trial, appeal and revision</a:t>
            </a:r>
            <a:endParaRPr lang="en-US" sz="2025" dirty="0"/>
          </a:p>
        </p:txBody>
      </p:sp>
      <p:sp>
        <p:nvSpPr>
          <p:cNvPr id="12" name="Shape 10"/>
          <p:cNvSpPr/>
          <p:nvPr/>
        </p:nvSpPr>
        <p:spPr>
          <a:xfrm>
            <a:off x="1143000" y="6332577"/>
            <a:ext cx="1406604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1143000" y="5393307"/>
            <a:ext cx="1254204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Durability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2549605" y="6332577"/>
            <a:ext cx="1459539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2778205" y="5393307"/>
            <a:ext cx="14804658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 V of 1898 remained in force for 75 years — through the rest of colonial rule, independence in 1947 and the framing of the Constitution</a:t>
            </a:r>
            <a:endParaRPr lang="en-US" sz="2025" dirty="0"/>
          </a:p>
        </p:txBody>
      </p:sp>
      <p:sp>
        <p:nvSpPr>
          <p:cNvPr id="16" name="Shape 14"/>
          <p:cNvSpPr/>
          <p:nvPr/>
        </p:nvSpPr>
        <p:spPr>
          <a:xfrm>
            <a:off x="1143000" y="7643694"/>
            <a:ext cx="1406604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6704424"/>
            <a:ext cx="1254204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Strain</a:t>
            </a:r>
            <a:endParaRPr lang="en-US" sz="2025" dirty="0"/>
          </a:p>
        </p:txBody>
      </p:sp>
      <p:sp>
        <p:nvSpPr>
          <p:cNvPr id="18" name="Shape 16"/>
          <p:cNvSpPr/>
          <p:nvPr/>
        </p:nvSpPr>
        <p:spPr>
          <a:xfrm>
            <a:off x="2549605" y="7643694"/>
            <a:ext cx="1459539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2778205" y="6704424"/>
            <a:ext cx="14804658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Repeatedly amended (notably in 1923 and 1955) to keep pace with a changing polity, until amendment could no longer substitute for a rewrite</a:t>
            </a:r>
            <a:endParaRPr lang="en-US" sz="2025" dirty="0"/>
          </a:p>
        </p:txBody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THE COLONIAL CODES, 1861–1898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1143000" y="2188012"/>
            <a:ext cx="1229201" cy="544830"/>
          </a:xfrm>
          <a:prstGeom prst="rect">
            <a:avLst/>
          </a:prstGeom>
          <a:solidFill>
            <a:srgbClr val="FFF2EF"/>
          </a:solidFill>
          <a:ln/>
        </p:spPr>
      </p:sp>
      <p:sp>
        <p:nvSpPr>
          <p:cNvPr id="4" name="Text 2"/>
          <p:cNvSpPr/>
          <p:nvPr/>
        </p:nvSpPr>
        <p:spPr>
          <a:xfrm>
            <a:off x="1333500" y="2283262"/>
            <a:ext cx="924401" cy="392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36" kern="0" dirty="0">
                <a:solidFill>
                  <a:srgbClr val="7C14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109901" y="2856786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four codes in under forty years?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929640" y="4199930"/>
            <a:ext cx="12672060" cy="25329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replacement came within eleven to sixteen years of the last — far faster than BNSS came after the 1973 Code.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that pace suggest about how settled colonial administrators were on the "right" criminal procedure for India?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Contrast it with the 1898 Code's 75-year run. What might explain the difference?</a:t>
            </a:r>
            <a:endParaRPr lang="en-US" sz="24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C3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0130" y="3605332"/>
            <a:ext cx="2696516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3830"/>
              </a:lnSpc>
              <a:buNone/>
            </a:pPr>
            <a:r>
              <a:rPr lang="en-US" sz="18000" b="1" spc="-360" kern="0" dirty="0">
                <a:solidFill>
                  <a:srgbClr val="AE1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0" dirty="0"/>
          </a:p>
        </p:txBody>
      </p:sp>
      <p:sp>
        <p:nvSpPr>
          <p:cNvPr id="3" name="Text 1"/>
          <p:cNvSpPr/>
          <p:nvPr/>
        </p:nvSpPr>
        <p:spPr>
          <a:xfrm>
            <a:off x="1109901" y="6043732"/>
            <a:ext cx="6641164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F3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Towards the CrPC, 1973</a:t>
            </a:r>
            <a:endParaRPr lang="en-US" sz="4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TOWARDS THE CRPC, 1973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colonial code in a new republic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929640" y="3219807"/>
            <a:ext cx="12672060" cy="34473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Independence in 1947 and the Constitution in 1950 brought new commitments — equality before law, and eventually the separation of judiciary from executive under Article 50.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Law Commission of India examined the 1898 Code in its 14th Report (1958) and its 41st Report (1969), recommending a thorough overhaul rather than further patchwork amendment.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Parliament enacted a wholly new Code of Criminal Procedure in 1973, in force from 1 April 1974.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TOWARDS THE CRPC, 1973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1973 Code changed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Judiciary and executive, separated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43000" y="3941088"/>
            <a:ext cx="5180076" cy="15796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Judicial Magistrates were placed under the High Court's control, distinct from Executive Magistrates under the state government — giving effect to Article 50.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66294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66294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clearer court hierarchy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6629400" y="3941088"/>
            <a:ext cx="5180076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Courts of Session and Judicial Magistrates of the first and second class, with defined sentencing powers for each.</a:t>
            </a:r>
            <a:endParaRPr lang="en-US" sz="1950" dirty="0"/>
          </a:p>
        </p:txBody>
      </p:sp>
      <p:sp>
        <p:nvSpPr>
          <p:cNvPr id="10" name="Shape 8"/>
          <p:cNvSpPr/>
          <p:nvPr/>
        </p:nvSpPr>
        <p:spPr>
          <a:xfrm>
            <a:off x="12115800" y="3190875"/>
            <a:ext cx="50292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2115800" y="3435430"/>
            <a:ext cx="553212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Fairer process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2115800" y="3941088"/>
            <a:ext cx="5180076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Stronger safeguards on arrest and bail, and a right to legal aid recognised in principle for an accused who cannot afford counsel.</a:t>
            </a:r>
            <a:endParaRPr lang="en-US" sz="195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TOWARDS THE CRPC, 1973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1898 Code, next to the 1973 Code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4097536"/>
            <a:ext cx="2326243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575726"/>
            <a:ext cx="2173843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3469243" y="4097536"/>
            <a:ext cx="7123986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3697843" y="3575726"/>
            <a:ext cx="6880505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OF 1898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10593229" y="4097536"/>
            <a:ext cx="6551772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0821829" y="3575726"/>
            <a:ext cx="6519725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OF 1973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143000" y="5420082"/>
            <a:ext cx="2326243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4477002"/>
            <a:ext cx="2173843" cy="6169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Magistracy</a:t>
            </a:r>
            <a:endParaRPr lang="en-US" sz="2025" dirty="0"/>
          </a:p>
        </p:txBody>
      </p:sp>
      <p:sp>
        <p:nvSpPr>
          <p:cNvPr id="12" name="Shape 10"/>
          <p:cNvSpPr/>
          <p:nvPr/>
        </p:nvSpPr>
        <p:spPr>
          <a:xfrm>
            <a:off x="3469243" y="5420082"/>
            <a:ext cx="712398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3697843" y="4477002"/>
            <a:ext cx="6880505" cy="6169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Judicial and executive functions mixed in the same Magistrate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10593229" y="5420082"/>
            <a:ext cx="6551772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821829" y="4477002"/>
            <a:ext cx="6519725" cy="6169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Judicial Magistrates separated from Executive Magistrates</a:t>
            </a:r>
            <a:endParaRPr lang="en-US" sz="2025" dirty="0"/>
          </a:p>
        </p:txBody>
      </p:sp>
      <p:sp>
        <p:nvSpPr>
          <p:cNvPr id="16" name="Shape 14"/>
          <p:cNvSpPr/>
          <p:nvPr/>
        </p:nvSpPr>
        <p:spPr>
          <a:xfrm>
            <a:off x="1143000" y="6731199"/>
            <a:ext cx="2326243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5791929"/>
            <a:ext cx="2173843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 of authority</a:t>
            </a:r>
            <a:endParaRPr lang="en-US" sz="2025" dirty="0"/>
          </a:p>
        </p:txBody>
      </p:sp>
      <p:sp>
        <p:nvSpPr>
          <p:cNvPr id="18" name="Shape 16"/>
          <p:cNvSpPr/>
          <p:nvPr/>
        </p:nvSpPr>
        <p:spPr>
          <a:xfrm>
            <a:off x="3469243" y="6731199"/>
            <a:ext cx="712398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3697843" y="5791929"/>
            <a:ext cx="6880505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Colonial legislature, no constitutional anchor</a:t>
            </a:r>
            <a:endParaRPr lang="en-US" sz="2025" dirty="0"/>
          </a:p>
        </p:txBody>
      </p:sp>
      <p:sp>
        <p:nvSpPr>
          <p:cNvPr id="20" name="Shape 18"/>
          <p:cNvSpPr/>
          <p:nvPr/>
        </p:nvSpPr>
        <p:spPr>
          <a:xfrm>
            <a:off x="10593229" y="6731199"/>
            <a:ext cx="6551772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0821829" y="5791929"/>
            <a:ext cx="6519725" cy="61314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Parliament, drafted to reflect constitutional guarantees</a:t>
            </a:r>
            <a:endParaRPr lang="en-US" sz="2025" dirty="0"/>
          </a:p>
        </p:txBody>
      </p:sp>
      <p:sp>
        <p:nvSpPr>
          <p:cNvPr id="22" name="Shape 20"/>
          <p:cNvSpPr/>
          <p:nvPr/>
        </p:nvSpPr>
        <p:spPr>
          <a:xfrm>
            <a:off x="1143000" y="7643693"/>
            <a:ext cx="2326243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143000" y="7103045"/>
            <a:ext cx="2173843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Basis for revision</a:t>
            </a:r>
            <a:endParaRPr lang="en-US" sz="2025" dirty="0"/>
          </a:p>
        </p:txBody>
      </p:sp>
      <p:sp>
        <p:nvSpPr>
          <p:cNvPr id="24" name="Shape 22"/>
          <p:cNvSpPr/>
          <p:nvPr/>
        </p:nvSpPr>
        <p:spPr>
          <a:xfrm>
            <a:off x="3469243" y="7643693"/>
            <a:ext cx="712398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3697843" y="7103045"/>
            <a:ext cx="6880505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 hoc amendment across 75 years</a:t>
            </a:r>
            <a:endParaRPr lang="en-US" sz="2025" dirty="0"/>
          </a:p>
        </p:txBody>
      </p:sp>
      <p:sp>
        <p:nvSpPr>
          <p:cNvPr id="26" name="Shape 24"/>
          <p:cNvSpPr/>
          <p:nvPr/>
        </p:nvSpPr>
        <p:spPr>
          <a:xfrm>
            <a:off x="10593229" y="7643693"/>
            <a:ext cx="6551772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10821829" y="7103045"/>
            <a:ext cx="6519725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Law Commission-led redraft</a:t>
            </a:r>
            <a:endParaRPr lang="en-US" sz="2025" dirty="0"/>
          </a:p>
        </p:txBody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C3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0130" y="3605332"/>
            <a:ext cx="2696516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3830"/>
              </a:lnSpc>
              <a:buNone/>
            </a:pPr>
            <a:r>
              <a:rPr lang="en-US" sz="18000" b="1" spc="-360" kern="0" dirty="0">
                <a:solidFill>
                  <a:srgbClr val="AE1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0" dirty="0"/>
          </a:p>
        </p:txBody>
      </p:sp>
      <p:sp>
        <p:nvSpPr>
          <p:cNvPr id="3" name="Text 1"/>
          <p:cNvSpPr/>
          <p:nvPr/>
        </p:nvSpPr>
        <p:spPr>
          <a:xfrm>
            <a:off x="1109901" y="6043732"/>
            <a:ext cx="8020920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F3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the CrPC Was Replaced</a:t>
            </a:r>
            <a:endParaRPr lang="en-US" sz="4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WHY THE CRPC WAS REPLACED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Fifty years on, the pattern repeats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929640" y="3219807"/>
            <a:ext cx="12672060" cy="29901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1973 Code was itself amended repeatedly — 1978, 2005, 2008, and again after 2013 — each round patching problems the last amendment had not reached.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Malimath Committee on Reforms of the Criminal Justice System (2003) and the Justice Verma Committee (2013) both concluded that patchwork amendment had reached its limits.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2023, Parliament enacted three replacement codes — BNS, BNSS and BSA — in force together from 1 July 2024.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Today's session</a:t>
            </a:r>
            <a:endParaRPr lang="en-US" sz="4500" dirty="0"/>
          </a:p>
        </p:txBody>
      </p:sp>
      <p:sp>
        <p:nvSpPr>
          <p:cNvPr id="3" name="Shape 1"/>
          <p:cNvSpPr/>
          <p:nvPr/>
        </p:nvSpPr>
        <p:spPr>
          <a:xfrm>
            <a:off x="1143000" y="3200400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143000" y="4568071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859173"/>
            <a:ext cx="33599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859994" y="3767733"/>
            <a:ext cx="3295174" cy="2863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864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codification</a:t>
            </a:r>
            <a:endParaRPr lang="en-US" sz="2850" dirty="0"/>
          </a:p>
        </p:txBody>
      </p:sp>
      <p:sp>
        <p:nvSpPr>
          <p:cNvPr id="7" name="Shape 5"/>
          <p:cNvSpPr/>
          <p:nvPr/>
        </p:nvSpPr>
        <p:spPr>
          <a:xfrm>
            <a:off x="1143000" y="5935742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1143000" y="5226844"/>
            <a:ext cx="33599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1859994" y="5135404"/>
            <a:ext cx="5489686" cy="2863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864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colonial codes, 1861–1898</a:t>
            </a:r>
            <a:endParaRPr lang="en-US" sz="2850" dirty="0"/>
          </a:p>
        </p:txBody>
      </p:sp>
      <p:sp>
        <p:nvSpPr>
          <p:cNvPr id="10" name="Shape 8"/>
          <p:cNvSpPr/>
          <p:nvPr/>
        </p:nvSpPr>
        <p:spPr>
          <a:xfrm>
            <a:off x="1143000" y="7303413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6594515"/>
            <a:ext cx="33599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859994" y="6503075"/>
            <a:ext cx="4273641" cy="2863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864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Towards the CrPC, 1973</a:t>
            </a:r>
            <a:endParaRPr lang="en-US" sz="2850" dirty="0"/>
          </a:p>
        </p:txBody>
      </p:sp>
      <p:sp>
        <p:nvSpPr>
          <p:cNvPr id="13" name="Shape 11"/>
          <p:cNvSpPr/>
          <p:nvPr/>
        </p:nvSpPr>
        <p:spPr>
          <a:xfrm>
            <a:off x="1143000" y="8671084"/>
            <a:ext cx="114300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1143000" y="7962186"/>
            <a:ext cx="33599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1859994" y="7870746"/>
            <a:ext cx="4896267" cy="2863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864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the CrPC was replaced</a:t>
            </a:r>
            <a:endParaRPr lang="en-US" sz="2850" dirty="0"/>
          </a:p>
        </p:txBody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804636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WHY THE CRPC WAS REPLACED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reform was meant to fix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1143000" y="34392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Delay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1143000" y="3944898"/>
            <a:ext cx="7770114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Crores of criminal cases pending across the country, with no statutory outer limit on how long investigation or trial could take.</a:t>
            </a:r>
            <a:endParaRPr lang="en-US" sz="1950" dirty="0"/>
          </a:p>
        </p:txBody>
      </p:sp>
      <p:sp>
        <p:nvSpPr>
          <p:cNvPr id="6" name="Text 4"/>
          <p:cNvSpPr/>
          <p:nvPr/>
        </p:nvSpPr>
        <p:spPr>
          <a:xfrm>
            <a:off x="9601200" y="34392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9601200" y="3944898"/>
            <a:ext cx="7770114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code written for paper summons and physical case diaries, with no framework for electronic FIRs, video-conferenced hearings or digital evidence.</a:t>
            </a:r>
            <a:endParaRPr lang="en-US" sz="1950" dirty="0"/>
          </a:p>
        </p:txBody>
      </p:sp>
      <p:sp>
        <p:nvSpPr>
          <p:cNvPr id="8" name="Text 6"/>
          <p:cNvSpPr/>
          <p:nvPr/>
        </p:nvSpPr>
        <p:spPr>
          <a:xfrm>
            <a:off x="1143000" y="61824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victim's place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1143000" y="6688098"/>
            <a:ext cx="7770114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process built almost entirely around the state and the accused, with the victim largely a witness rather than a participant.</a:t>
            </a:r>
            <a:endParaRPr lang="en-US" sz="1950" dirty="0"/>
          </a:p>
        </p:txBody>
      </p:sp>
      <p:sp>
        <p:nvSpPr>
          <p:cNvPr id="10" name="Text 8"/>
          <p:cNvSpPr/>
          <p:nvPr/>
        </p:nvSpPr>
        <p:spPr>
          <a:xfrm>
            <a:off x="9601200" y="6182439"/>
            <a:ext cx="829818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Colonial language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9601200" y="6688098"/>
            <a:ext cx="7770114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Terminology and structure still carrying the vocabulary of 1898, unfamiliar to a citizen the code was meant to serve.</a:t>
            </a:r>
            <a:endParaRPr lang="en-US" sz="1950" dirty="0"/>
          </a:p>
        </p:txBody>
      </p:sp>
      <p:sp>
        <p:nvSpPr>
          <p:cNvPr id="12" name="Text 10"/>
          <p:cNvSpPr/>
          <p:nvPr/>
        </p:nvSpPr>
        <p:spPr>
          <a:xfrm>
            <a:off x="1143000" y="8529876"/>
            <a:ext cx="13255872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6471"/>
              </a:lnSpc>
              <a:buNone/>
            </a:pPr>
            <a:r>
              <a:rPr lang="en-US" sz="18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take each of these up in depth next session — Session 3 is built entirely around the objectives of the BNSS.</a:t>
            </a:r>
            <a:endParaRPr lang="en-US" sz="180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WHY THE CRPC WAS REPLACED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paper trail behind the new codes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4097536"/>
            <a:ext cx="1152287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575726"/>
            <a:ext cx="999887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295287" y="4097536"/>
            <a:ext cx="4852035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2523887" y="3575726"/>
            <a:ext cx="4540396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 OR COMMITTEE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7147322" y="4097536"/>
            <a:ext cx="9997678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7375922" y="3575726"/>
            <a:ext cx="10069008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FED INTO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143000" y="5021461"/>
            <a:ext cx="1152287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4477002"/>
            <a:ext cx="999887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1958</a:t>
            </a:r>
            <a:endParaRPr lang="en-US" sz="2025" dirty="0"/>
          </a:p>
        </p:txBody>
      </p:sp>
      <p:sp>
        <p:nvSpPr>
          <p:cNvPr id="12" name="Shape 10"/>
          <p:cNvSpPr/>
          <p:nvPr/>
        </p:nvSpPr>
        <p:spPr>
          <a:xfrm>
            <a:off x="2295287" y="5021461"/>
            <a:ext cx="4852035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2523887" y="4477002"/>
            <a:ext cx="4540396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Law Commission, 14th Report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7147322" y="5021461"/>
            <a:ext cx="999767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7375922" y="4477002"/>
            <a:ext cx="10069008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systematic review of the 1898 Code's working</a:t>
            </a:r>
            <a:endParaRPr lang="en-US" sz="2025" dirty="0"/>
          </a:p>
        </p:txBody>
      </p:sp>
      <p:sp>
        <p:nvSpPr>
          <p:cNvPr id="16" name="Shape 14"/>
          <p:cNvSpPr/>
          <p:nvPr/>
        </p:nvSpPr>
        <p:spPr>
          <a:xfrm>
            <a:off x="1143000" y="5933956"/>
            <a:ext cx="1152287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5393307"/>
            <a:ext cx="999887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1969</a:t>
            </a:r>
            <a:endParaRPr lang="en-US" sz="2025" dirty="0"/>
          </a:p>
        </p:txBody>
      </p:sp>
      <p:sp>
        <p:nvSpPr>
          <p:cNvPr id="18" name="Shape 16"/>
          <p:cNvSpPr/>
          <p:nvPr/>
        </p:nvSpPr>
        <p:spPr>
          <a:xfrm>
            <a:off x="2295287" y="5933956"/>
            <a:ext cx="4852035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2523887" y="5393307"/>
            <a:ext cx="4540396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Law Commission, 41st Report</a:t>
            </a:r>
            <a:endParaRPr lang="en-US" sz="2025" dirty="0"/>
          </a:p>
        </p:txBody>
      </p:sp>
      <p:sp>
        <p:nvSpPr>
          <p:cNvPr id="20" name="Shape 18"/>
          <p:cNvSpPr/>
          <p:nvPr/>
        </p:nvSpPr>
        <p:spPr>
          <a:xfrm>
            <a:off x="7147322" y="5933956"/>
            <a:ext cx="999767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7375922" y="5393307"/>
            <a:ext cx="10069008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 basis for the Code of Criminal Procedure, 1973</a:t>
            </a:r>
            <a:endParaRPr lang="en-US" sz="2025" dirty="0"/>
          </a:p>
        </p:txBody>
      </p:sp>
      <p:sp>
        <p:nvSpPr>
          <p:cNvPr id="22" name="Shape 20"/>
          <p:cNvSpPr/>
          <p:nvPr/>
        </p:nvSpPr>
        <p:spPr>
          <a:xfrm>
            <a:off x="1143000" y="6846451"/>
            <a:ext cx="1152287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143000" y="6305803"/>
            <a:ext cx="999887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2003</a:t>
            </a:r>
            <a:endParaRPr lang="en-US" sz="2025" dirty="0"/>
          </a:p>
        </p:txBody>
      </p:sp>
      <p:sp>
        <p:nvSpPr>
          <p:cNvPr id="24" name="Shape 22"/>
          <p:cNvSpPr/>
          <p:nvPr/>
        </p:nvSpPr>
        <p:spPr>
          <a:xfrm>
            <a:off x="2295287" y="6846451"/>
            <a:ext cx="4852035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2523887" y="6305803"/>
            <a:ext cx="4540396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Malimath Committee</a:t>
            </a:r>
            <a:endParaRPr lang="en-US" sz="2025" dirty="0"/>
          </a:p>
        </p:txBody>
      </p:sp>
      <p:sp>
        <p:nvSpPr>
          <p:cNvPr id="26" name="Shape 24"/>
          <p:cNvSpPr/>
          <p:nvPr/>
        </p:nvSpPr>
        <p:spPr>
          <a:xfrm>
            <a:off x="7147322" y="6846451"/>
            <a:ext cx="999767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7375922" y="6305803"/>
            <a:ext cx="10069008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structural reform of the criminal justice system</a:t>
            </a:r>
            <a:endParaRPr lang="en-US" sz="2025" dirty="0"/>
          </a:p>
        </p:txBody>
      </p:sp>
      <p:sp>
        <p:nvSpPr>
          <p:cNvPr id="28" name="Shape 26"/>
          <p:cNvSpPr/>
          <p:nvPr/>
        </p:nvSpPr>
        <p:spPr>
          <a:xfrm>
            <a:off x="1143000" y="7758946"/>
            <a:ext cx="1152287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143000" y="7218298"/>
            <a:ext cx="999887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2013</a:t>
            </a:r>
            <a:endParaRPr lang="en-US" sz="2025" dirty="0"/>
          </a:p>
        </p:txBody>
      </p:sp>
      <p:sp>
        <p:nvSpPr>
          <p:cNvPr id="30" name="Shape 28"/>
          <p:cNvSpPr/>
          <p:nvPr/>
        </p:nvSpPr>
        <p:spPr>
          <a:xfrm>
            <a:off x="2295287" y="7758946"/>
            <a:ext cx="4852035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2523887" y="7218298"/>
            <a:ext cx="4540396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Justice Verma Committee</a:t>
            </a:r>
            <a:endParaRPr lang="en-US" sz="2025" dirty="0"/>
          </a:p>
        </p:txBody>
      </p:sp>
      <p:sp>
        <p:nvSpPr>
          <p:cNvPr id="32" name="Shape 30"/>
          <p:cNvSpPr/>
          <p:nvPr/>
        </p:nvSpPr>
        <p:spPr>
          <a:xfrm>
            <a:off x="7147322" y="7758946"/>
            <a:ext cx="999767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7375922" y="7218298"/>
            <a:ext cx="10069008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Accelerated reform on victim-oriented and women's safety procedure</a:t>
            </a:r>
            <a:endParaRPr lang="en-US" sz="2025" dirty="0"/>
          </a:p>
        </p:txBody>
      </p:sp>
      <p:sp>
        <p:nvSpPr>
          <p:cNvPr id="34" name="Shape 32"/>
          <p:cNvSpPr/>
          <p:nvPr/>
        </p:nvSpPr>
        <p:spPr>
          <a:xfrm>
            <a:off x="1143000" y="8671441"/>
            <a:ext cx="1152287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1143000" y="8130793"/>
            <a:ext cx="999887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2023</a:t>
            </a:r>
            <a:endParaRPr lang="en-US" sz="2025" dirty="0"/>
          </a:p>
        </p:txBody>
      </p:sp>
      <p:sp>
        <p:nvSpPr>
          <p:cNvPr id="36" name="Shape 34"/>
          <p:cNvSpPr/>
          <p:nvPr/>
        </p:nvSpPr>
        <p:spPr>
          <a:xfrm>
            <a:off x="2295287" y="8671441"/>
            <a:ext cx="4852035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2523887" y="8130793"/>
            <a:ext cx="4540396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BNS, BNSS and BSA enacted</a:t>
            </a:r>
            <a:endParaRPr lang="en-US" sz="2025" dirty="0"/>
          </a:p>
        </p:txBody>
      </p:sp>
      <p:sp>
        <p:nvSpPr>
          <p:cNvPr id="38" name="Shape 36"/>
          <p:cNvSpPr/>
          <p:nvPr/>
        </p:nvSpPr>
        <p:spPr>
          <a:xfrm>
            <a:off x="7147322" y="8671441"/>
            <a:ext cx="9997678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7375922" y="8130793"/>
            <a:ext cx="10069008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force together from 1 July 2024</a:t>
            </a:r>
            <a:endParaRPr lang="en-US" sz="2025" dirty="0"/>
          </a:p>
        </p:txBody>
      </p:sp>
      <p:pic>
        <p:nvPicPr>
          <p:cNvPr id="4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WHY THE CRPC WAS REPLACED</a:t>
            </a:r>
            <a:endParaRPr lang="en-US" sz="1800" dirty="0"/>
          </a:p>
        </p:txBody>
      </p:sp>
      <p:sp>
        <p:nvSpPr>
          <p:cNvPr id="3" name="Shape 1"/>
          <p:cNvSpPr/>
          <p:nvPr/>
        </p:nvSpPr>
        <p:spPr>
          <a:xfrm>
            <a:off x="1143000" y="2188012"/>
            <a:ext cx="2375892" cy="544830"/>
          </a:xfrm>
          <a:prstGeom prst="rect">
            <a:avLst/>
          </a:prstGeom>
          <a:solidFill>
            <a:srgbClr val="FFF2EF"/>
          </a:solidFill>
          <a:ln/>
        </p:spPr>
      </p:sp>
      <p:sp>
        <p:nvSpPr>
          <p:cNvPr id="4" name="Text 2"/>
          <p:cNvSpPr/>
          <p:nvPr/>
        </p:nvSpPr>
        <p:spPr>
          <a:xfrm>
            <a:off x="1333500" y="2283262"/>
            <a:ext cx="2071092" cy="39243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36" kern="0" dirty="0">
                <a:solidFill>
                  <a:srgbClr val="7C14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 · Pair · Share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109901" y="2856786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survived every rewrite?</a:t>
            </a:r>
            <a:endParaRPr lang="en-US" sz="4500" dirty="0"/>
          </a:p>
        </p:txBody>
      </p:sp>
      <p:sp>
        <p:nvSpPr>
          <p:cNvPr id="6" name="Text 4"/>
          <p:cNvSpPr/>
          <p:nvPr/>
        </p:nvSpPr>
        <p:spPr>
          <a:xfrm>
            <a:off x="929640" y="4199930"/>
            <a:ext cx="12672060" cy="25329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FIR, the classification of offences as cognizable or non-cognizable, and the Magistrate's central role all trace back to the nineteenth-century codes.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pairs, two minutes: name one feature of criminal procedure you think has stayed essentially the same since 1898. Name one you think BNSS has genuinely reinvented.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test your second answer against the statute directly in Session 4.</a:t>
            </a:r>
            <a:endParaRPr lang="en-US" sz="24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WHY THE CRPC WAS REPLACED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codes, one hundred and sixty-three years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4097536"/>
            <a:ext cx="6903006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575726"/>
            <a:ext cx="6881496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046006" y="4097536"/>
            <a:ext cx="1746409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7" name="Text 5"/>
          <p:cNvSpPr/>
          <p:nvPr/>
        </p:nvSpPr>
        <p:spPr>
          <a:xfrm>
            <a:off x="8274606" y="3575726"/>
            <a:ext cx="1365409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YEAR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9792415" y="4097536"/>
            <a:ext cx="7352586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10021015" y="3575726"/>
            <a:ext cx="7344563" cy="19410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b="1" spc="144" kern="0" dirty="0">
                <a:solidFill>
                  <a:srgbClr val="201E1C">
                    <a:alpha val="60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1143000" y="5021461"/>
            <a:ext cx="690300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1143000" y="4477002"/>
            <a:ext cx="6881496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of Criminal Procedure (Act XXV)</a:t>
            </a:r>
            <a:endParaRPr lang="en-US" sz="2025" dirty="0"/>
          </a:p>
        </p:txBody>
      </p:sp>
      <p:sp>
        <p:nvSpPr>
          <p:cNvPr id="12" name="Shape 10"/>
          <p:cNvSpPr/>
          <p:nvPr/>
        </p:nvSpPr>
        <p:spPr>
          <a:xfrm>
            <a:off x="8046006" y="5021461"/>
            <a:ext cx="174640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8274606" y="4477002"/>
            <a:ext cx="1365409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1861</a:t>
            </a:r>
            <a:endParaRPr lang="en-US" sz="2025" dirty="0"/>
          </a:p>
        </p:txBody>
      </p:sp>
      <p:sp>
        <p:nvSpPr>
          <p:cNvPr id="14" name="Shape 12"/>
          <p:cNvSpPr/>
          <p:nvPr/>
        </p:nvSpPr>
        <p:spPr>
          <a:xfrm>
            <a:off x="9792415" y="5021461"/>
            <a:ext cx="735258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0021015" y="4477002"/>
            <a:ext cx="7344563" cy="21833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Repealed by the 1872 Code</a:t>
            </a:r>
            <a:endParaRPr lang="en-US" sz="2025" dirty="0"/>
          </a:p>
        </p:txBody>
      </p:sp>
      <p:sp>
        <p:nvSpPr>
          <p:cNvPr id="16" name="Shape 14"/>
          <p:cNvSpPr/>
          <p:nvPr/>
        </p:nvSpPr>
        <p:spPr>
          <a:xfrm>
            <a:off x="1143000" y="5933956"/>
            <a:ext cx="690300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1143000" y="5393307"/>
            <a:ext cx="6881496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of Criminal Procedure (Act X)</a:t>
            </a:r>
            <a:endParaRPr lang="en-US" sz="2025" dirty="0"/>
          </a:p>
        </p:txBody>
      </p:sp>
      <p:sp>
        <p:nvSpPr>
          <p:cNvPr id="18" name="Shape 16"/>
          <p:cNvSpPr/>
          <p:nvPr/>
        </p:nvSpPr>
        <p:spPr>
          <a:xfrm>
            <a:off x="8046006" y="5933956"/>
            <a:ext cx="174640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8274606" y="5393307"/>
            <a:ext cx="1365409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1872</a:t>
            </a:r>
            <a:endParaRPr lang="en-US" sz="2025" dirty="0"/>
          </a:p>
        </p:txBody>
      </p:sp>
      <p:sp>
        <p:nvSpPr>
          <p:cNvPr id="20" name="Shape 18"/>
          <p:cNvSpPr/>
          <p:nvPr/>
        </p:nvSpPr>
        <p:spPr>
          <a:xfrm>
            <a:off x="9792415" y="5933956"/>
            <a:ext cx="735258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10021015" y="5393307"/>
            <a:ext cx="7344563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Repealed by the 1882 Code</a:t>
            </a:r>
            <a:endParaRPr lang="en-US" sz="2025" dirty="0"/>
          </a:p>
        </p:txBody>
      </p:sp>
      <p:sp>
        <p:nvSpPr>
          <p:cNvPr id="22" name="Shape 20"/>
          <p:cNvSpPr/>
          <p:nvPr/>
        </p:nvSpPr>
        <p:spPr>
          <a:xfrm>
            <a:off x="1143000" y="6846451"/>
            <a:ext cx="690300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1143000" y="6305803"/>
            <a:ext cx="6881496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of Criminal Procedure (Act X)</a:t>
            </a:r>
            <a:endParaRPr lang="en-US" sz="2025" dirty="0"/>
          </a:p>
        </p:txBody>
      </p:sp>
      <p:sp>
        <p:nvSpPr>
          <p:cNvPr id="24" name="Shape 22"/>
          <p:cNvSpPr/>
          <p:nvPr/>
        </p:nvSpPr>
        <p:spPr>
          <a:xfrm>
            <a:off x="8046006" y="6846451"/>
            <a:ext cx="174640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5" name="Text 23"/>
          <p:cNvSpPr/>
          <p:nvPr/>
        </p:nvSpPr>
        <p:spPr>
          <a:xfrm>
            <a:off x="8274606" y="6305803"/>
            <a:ext cx="1365409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1882</a:t>
            </a:r>
            <a:endParaRPr lang="en-US" sz="2025" dirty="0"/>
          </a:p>
        </p:txBody>
      </p:sp>
      <p:sp>
        <p:nvSpPr>
          <p:cNvPr id="26" name="Shape 24"/>
          <p:cNvSpPr/>
          <p:nvPr/>
        </p:nvSpPr>
        <p:spPr>
          <a:xfrm>
            <a:off x="9792415" y="6846451"/>
            <a:ext cx="735258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10021015" y="6305803"/>
            <a:ext cx="7344563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Repealed by the 1898 Code</a:t>
            </a:r>
            <a:endParaRPr lang="en-US" sz="2025" dirty="0"/>
          </a:p>
        </p:txBody>
      </p:sp>
      <p:sp>
        <p:nvSpPr>
          <p:cNvPr id="28" name="Shape 26"/>
          <p:cNvSpPr/>
          <p:nvPr/>
        </p:nvSpPr>
        <p:spPr>
          <a:xfrm>
            <a:off x="1143000" y="7758946"/>
            <a:ext cx="690300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143000" y="7218298"/>
            <a:ext cx="6881496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of Criminal Procedure (Act V)</a:t>
            </a:r>
            <a:endParaRPr lang="en-US" sz="2025" dirty="0"/>
          </a:p>
        </p:txBody>
      </p:sp>
      <p:sp>
        <p:nvSpPr>
          <p:cNvPr id="30" name="Shape 28"/>
          <p:cNvSpPr/>
          <p:nvPr/>
        </p:nvSpPr>
        <p:spPr>
          <a:xfrm>
            <a:off x="8046006" y="7758946"/>
            <a:ext cx="174640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8274606" y="7218298"/>
            <a:ext cx="1365409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1898</a:t>
            </a:r>
            <a:endParaRPr lang="en-US" sz="2025" dirty="0"/>
          </a:p>
        </p:txBody>
      </p:sp>
      <p:sp>
        <p:nvSpPr>
          <p:cNvPr id="32" name="Shape 30"/>
          <p:cNvSpPr/>
          <p:nvPr/>
        </p:nvSpPr>
        <p:spPr>
          <a:xfrm>
            <a:off x="9792415" y="7758946"/>
            <a:ext cx="735258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10021015" y="7218298"/>
            <a:ext cx="7344563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Repealed by the 1973 Code</a:t>
            </a:r>
            <a:endParaRPr lang="en-US" sz="2025" dirty="0"/>
          </a:p>
        </p:txBody>
      </p:sp>
      <p:sp>
        <p:nvSpPr>
          <p:cNvPr id="34" name="Shape 32"/>
          <p:cNvSpPr/>
          <p:nvPr/>
        </p:nvSpPr>
        <p:spPr>
          <a:xfrm>
            <a:off x="1143000" y="8671441"/>
            <a:ext cx="690300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5" name="Text 33"/>
          <p:cNvSpPr/>
          <p:nvPr/>
        </p:nvSpPr>
        <p:spPr>
          <a:xfrm>
            <a:off x="1143000" y="8130793"/>
            <a:ext cx="6881496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of Criminal Procedure (Act 2)</a:t>
            </a:r>
            <a:endParaRPr lang="en-US" sz="2025" dirty="0"/>
          </a:p>
        </p:txBody>
      </p:sp>
      <p:sp>
        <p:nvSpPr>
          <p:cNvPr id="36" name="Shape 34"/>
          <p:cNvSpPr/>
          <p:nvPr/>
        </p:nvSpPr>
        <p:spPr>
          <a:xfrm>
            <a:off x="8046006" y="8671441"/>
            <a:ext cx="1746409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8274606" y="8130793"/>
            <a:ext cx="1365409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1973</a:t>
            </a:r>
            <a:endParaRPr lang="en-US" sz="2025" dirty="0"/>
          </a:p>
        </p:txBody>
      </p:sp>
      <p:sp>
        <p:nvSpPr>
          <p:cNvPr id="38" name="Shape 36"/>
          <p:cNvSpPr/>
          <p:nvPr/>
        </p:nvSpPr>
        <p:spPr>
          <a:xfrm>
            <a:off x="9792415" y="8671441"/>
            <a:ext cx="7352586" cy="9525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39" name="Text 37"/>
          <p:cNvSpPr/>
          <p:nvPr/>
        </p:nvSpPr>
        <p:spPr>
          <a:xfrm>
            <a:off x="10021015" y="8130793"/>
            <a:ext cx="7344563" cy="2145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ctr">
            <a:normAutofit/>
          </a:bodyPr>
          <a:lstStyle/>
          <a:p>
            <a:pPr algn="l" indent="0" marL="0">
              <a:lnSpc>
                <a:spcPct val="134135"/>
              </a:lnSpc>
              <a:buNone/>
            </a:pPr>
            <a:r>
              <a:rPr lang="en-US" sz="2025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Repealed by the BNSS, from 1 July 2024</a:t>
            </a:r>
            <a:endParaRPr lang="en-US" sz="2025" dirty="0"/>
          </a:p>
        </p:txBody>
      </p:sp>
      <p:pic>
        <p:nvPicPr>
          <p:cNvPr id="4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WHY THE CRPC WAS REPLACED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carry forward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929640" y="3219807"/>
            <a:ext cx="12672060" cy="29901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Criminal procedure in India has never stood still — five codes across 163 years, each answering the strains of its own era.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Colonial codes built the machinery; the 1973 Code brought it into line with the Constitution; the BNSS answers a further half-century of accumulated strain.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rewrite has kept its predecessor's basic shape — an FIR, an investigation, a trial before a Magistrate or Sessions Court — while changing who controls it and how.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934533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BNSS · UNIT I · SESSION 2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083350" y="3147060"/>
            <a:ext cx="11785531" cy="2049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9110"/>
              </a:lnSpc>
              <a:buNone/>
            </a:pPr>
            <a:r>
              <a:rPr lang="en-US" sz="8100" b="1" spc="-162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Next: why the BNSS looks the way it does</a:t>
            </a:r>
            <a:endParaRPr lang="en-US" sz="8100" dirty="0"/>
          </a:p>
        </p:txBody>
      </p:sp>
      <p:sp>
        <p:nvSpPr>
          <p:cNvPr id="4" name="Text 2"/>
          <p:cNvSpPr/>
          <p:nvPr/>
        </p:nvSpPr>
        <p:spPr>
          <a:xfrm>
            <a:off x="1143000" y="5539740"/>
            <a:ext cx="9399189" cy="14097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9091"/>
              </a:lnSpc>
              <a:buNone/>
            </a:pPr>
            <a:r>
              <a:rPr lang="en-US" sz="28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 3 — the need for procedural reform: speedy investigation and trial, technology, victim-oriented procedure, transparency and accountability.</a:t>
            </a:r>
            <a:endParaRPr lang="en-US" sz="2850" dirty="0"/>
          </a:p>
        </p:txBody>
      </p:sp>
      <p:sp>
        <p:nvSpPr>
          <p:cNvPr id="5" name="Text 3"/>
          <p:cNvSpPr/>
          <p:nvPr/>
        </p:nvSpPr>
        <p:spPr>
          <a:xfrm>
            <a:off x="1143000" y="8987195"/>
            <a:ext cx="2626054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Dr. Jayashri Rajbangshi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3701772" y="8987195"/>
            <a:ext cx="1524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·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3949422" y="8987195"/>
            <a:ext cx="1869186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dirty="0">
                <a:solidFill>
                  <a:srgbClr val="211D1D">
                    <a:alpha val="55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J.B. Law College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C3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0130" y="3605332"/>
            <a:ext cx="2696516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3830"/>
              </a:lnSpc>
              <a:buNone/>
            </a:pPr>
            <a:r>
              <a:rPr lang="en-US" sz="18000" b="1" spc="-360" kern="0" dirty="0">
                <a:solidFill>
                  <a:srgbClr val="AE1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8000" dirty="0"/>
          </a:p>
        </p:txBody>
      </p:sp>
      <p:sp>
        <p:nvSpPr>
          <p:cNvPr id="3" name="Text 1"/>
          <p:cNvSpPr/>
          <p:nvPr/>
        </p:nvSpPr>
        <p:spPr>
          <a:xfrm>
            <a:off x="1109901" y="6043732"/>
            <a:ext cx="5132535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F3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Codification</a:t>
            </a:r>
            <a:endParaRPr lang="en-US" sz="4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BEFORE CODIFICATION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week, and today's question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929640" y="3219807"/>
            <a:ext cx="12672060" cy="29901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Last session: procedure is separate from substance — BNSS supplies the machinery, BNS the offences, BSA the rules of proof.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Today: BNSS did not appear from nowhere. It is the fifth in a line of procedure codes stretching back over 160 years.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 to hold onto: why did the same job — one procedure code — need doing five times?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804636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BEFORE CODIFICATION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country, several criminal procedures</a:t>
            </a:r>
            <a:endParaRPr lang="en-US" sz="4500" dirty="0"/>
          </a:p>
        </p:txBody>
      </p:sp>
      <p:sp>
        <p:nvSpPr>
          <p:cNvPr id="4" name="Text 2"/>
          <p:cNvSpPr/>
          <p:nvPr/>
        </p:nvSpPr>
        <p:spPr>
          <a:xfrm>
            <a:off x="929640" y="3219807"/>
            <a:ext cx="12672060" cy="2990136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Presidency towns of Calcutta, Bombay and Madras, the Crown's Supreme Courts followed English criminal procedure.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mofussil — the vast territory outside those towns — Company-appointed Faujdari Adalats applied a mix of Mughal-era criminal justice and East India Company regulations.</a:t>
            </a:r>
            <a:endParaRPr lang="en-US" sz="2400" dirty="0"/>
          </a:p>
          <a:p>
            <a:pPr algn="l" indent="0" marL="0">
              <a:lnSpc>
                <a:spcPct val="133333"/>
              </a:lnSpc>
              <a:buNone/>
            </a:pPr>
            <a:r>
              <a:rPr lang="en-US" sz="24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litigants committing the same act, tried a few hundred miles apart, could face two entirely different procedures — and often two different laws.</a:t>
            </a:r>
            <a:endParaRPr lang="en-US" sz="24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804636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BEFORE CODIFICATION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the colonial administration wanted one code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3190875"/>
            <a:ext cx="77724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35430"/>
            <a:ext cx="854964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Administrative control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43000" y="3941088"/>
            <a:ext cx="8005572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After the revolt of 1857 and the transfer of power to the Crown under the Government of India Act, 1858, uniform machinery made it easier to govern a continent-sized territory from the centre.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9372600" y="3190875"/>
            <a:ext cx="77724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372600" y="3435430"/>
            <a:ext cx="854964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code needs an engine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372600" y="3941088"/>
            <a:ext cx="8005572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Indian Penal Code, 1860 had just given British India one definition of crime. A single code of criminal procedure was needed to actually enforce it.</a:t>
            </a:r>
            <a:endParaRPr lang="en-US" sz="19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804636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C30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0130" y="3605332"/>
            <a:ext cx="2696516" cy="2095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63830"/>
              </a:lnSpc>
              <a:buNone/>
            </a:pPr>
            <a:r>
              <a:rPr lang="en-US" sz="18000" b="1" spc="-360" kern="0" dirty="0">
                <a:solidFill>
                  <a:srgbClr val="AE1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8000" dirty="0"/>
          </a:p>
        </p:txBody>
      </p:sp>
      <p:sp>
        <p:nvSpPr>
          <p:cNvPr id="3" name="Text 1"/>
          <p:cNvSpPr/>
          <p:nvPr/>
        </p:nvSpPr>
        <p:spPr>
          <a:xfrm>
            <a:off x="1109901" y="6043732"/>
            <a:ext cx="8743736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F3F2F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Colonial Codes, 1861–1898</a:t>
            </a:r>
            <a:endParaRPr lang="en-US" sz="4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THE COLONIAL CODES, 1861–1898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codes in thirty-seven years</a:t>
            </a:r>
            <a:endParaRPr lang="en-US" sz="4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43000" y="2743200"/>
            <a:ext cx="16002000" cy="2286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5786676"/>
            <a:ext cx="12412316" cy="6521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76471"/>
              </a:lnSpc>
              <a:buNone/>
            </a:pPr>
            <a:r>
              <a:rPr lang="en-US" sz="180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revisions in twenty-one years, then a fourth code that outlasted the rest combined — the pace itself is a clue to how unsettled procedure still was.</a:t>
            </a:r>
            <a:endParaRPr lang="en-US" sz="18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8987195"/>
            <a:ext cx="2804636" cy="1568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3F2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143000" y="528876"/>
            <a:ext cx="17602200" cy="19490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36765"/>
              </a:lnSpc>
              <a:buNone/>
            </a:pPr>
            <a:r>
              <a:rPr lang="en-US" sz="1800" spc="144" kern="0" dirty="0">
                <a:solidFill>
                  <a:srgbClr val="EC30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THE COLONIAL CODES, 1861–1898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1109901" y="1876663"/>
            <a:ext cx="17638609" cy="44743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4906"/>
              </a:lnSpc>
              <a:buNone/>
            </a:pPr>
            <a:r>
              <a:rPr lang="en-US" sz="4500" b="1" spc="-67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1861 — the first general code</a:t>
            </a:r>
            <a:endParaRPr lang="en-US" sz="4500" dirty="0"/>
          </a:p>
        </p:txBody>
      </p:sp>
      <p:sp>
        <p:nvSpPr>
          <p:cNvPr id="4" name="Shape 2"/>
          <p:cNvSpPr/>
          <p:nvPr/>
        </p:nvSpPr>
        <p:spPr>
          <a:xfrm>
            <a:off x="1143000" y="3190875"/>
            <a:ext cx="77724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1143000" y="3435430"/>
            <a:ext cx="854964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was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143000" y="3941088"/>
            <a:ext cx="8005572" cy="11224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 XXV of 1861 — enacted alongside the Indian Penal Code, it was British India's first attempt at one systematic procedure for criminal courts outside the Presidency towns.</a:t>
            </a:r>
            <a:endParaRPr lang="en-US" sz="1950" dirty="0"/>
          </a:p>
        </p:txBody>
      </p:sp>
      <p:sp>
        <p:nvSpPr>
          <p:cNvPr id="7" name="Shape 5"/>
          <p:cNvSpPr/>
          <p:nvPr/>
        </p:nvSpPr>
        <p:spPr>
          <a:xfrm>
            <a:off x="9372600" y="3190875"/>
            <a:ext cx="7772400" cy="15240"/>
          </a:xfrm>
          <a:prstGeom prst="rect">
            <a:avLst/>
          </a:prstGeom>
          <a:solidFill>
            <a:srgbClr val="201E1E">
              <a:alpha val="40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372600" y="3435430"/>
            <a:ext cx="8549640" cy="256461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7143"/>
              </a:lnSpc>
              <a:buNone/>
            </a:pPr>
            <a:r>
              <a:rPr lang="en-US" sz="2400" b="1" spc="-36" kern="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lacked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9372600" y="3941088"/>
            <a:ext cx="8005572" cy="66520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62162"/>
              </a:lnSpc>
              <a:buNone/>
            </a:pPr>
            <a:r>
              <a:rPr lang="en-US" sz="1950" dirty="0">
                <a:solidFill>
                  <a:srgbClr val="201E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still ran alongside separate rules for the Presidency towns, and left many gaps that courts had to fill by practice rather than text.</a:t>
            </a:r>
            <a:endParaRPr lang="en-US" sz="195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00" y="8987195"/>
            <a:ext cx="2804636" cy="1568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2026-08-02T06:54:33Z</dcterms:created>
  <dcterms:modified xsi:type="dcterms:W3CDTF">2026-08-02T06:54:33Z</dcterms:modified>
</cp:coreProperties>
</file>